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6"/>
  </p:notesMasterIdLst>
  <p:handoutMasterIdLst>
    <p:handoutMasterId r:id="rId107"/>
  </p:handoutMasterIdLst>
  <p:sldIdLst>
    <p:sldId id="373" r:id="rId2"/>
    <p:sldId id="257" r:id="rId3"/>
    <p:sldId id="280" r:id="rId4"/>
    <p:sldId id="281" r:id="rId5"/>
    <p:sldId id="409" r:id="rId6"/>
    <p:sldId id="476" r:id="rId7"/>
    <p:sldId id="411" r:id="rId8"/>
    <p:sldId id="537" r:id="rId9"/>
    <p:sldId id="542" r:id="rId10"/>
    <p:sldId id="414" r:id="rId11"/>
    <p:sldId id="422" r:id="rId12"/>
    <p:sldId id="412" r:id="rId13"/>
    <p:sldId id="477" r:id="rId14"/>
    <p:sldId id="535" r:id="rId15"/>
    <p:sldId id="419" r:id="rId16"/>
    <p:sldId id="478" r:id="rId17"/>
    <p:sldId id="482" r:id="rId18"/>
    <p:sldId id="416" r:id="rId19"/>
    <p:sldId id="479" r:id="rId20"/>
    <p:sldId id="418" r:id="rId21"/>
    <p:sldId id="420" r:id="rId22"/>
    <p:sldId id="421" r:id="rId23"/>
    <p:sldId id="279" r:id="rId24"/>
    <p:sldId id="410" r:id="rId25"/>
    <p:sldId id="423" r:id="rId26"/>
    <p:sldId id="480" r:id="rId27"/>
    <p:sldId id="538" r:id="rId28"/>
    <p:sldId id="465" r:id="rId29"/>
    <p:sldId id="481" r:id="rId30"/>
    <p:sldId id="494" r:id="rId31"/>
    <p:sldId id="495" r:id="rId32"/>
    <p:sldId id="496" r:id="rId33"/>
    <p:sldId id="497" r:id="rId34"/>
    <p:sldId id="498" r:id="rId35"/>
    <p:sldId id="467" r:id="rId36"/>
    <p:sldId id="499" r:id="rId37"/>
    <p:sldId id="500" r:id="rId38"/>
    <p:sldId id="543" r:id="rId39"/>
    <p:sldId id="468" r:id="rId40"/>
    <p:sldId id="451" r:id="rId41"/>
    <p:sldId id="501" r:id="rId42"/>
    <p:sldId id="471" r:id="rId43"/>
    <p:sldId id="502" r:id="rId44"/>
    <p:sldId id="472" r:id="rId45"/>
    <p:sldId id="503" r:id="rId46"/>
    <p:sldId id="474" r:id="rId47"/>
    <p:sldId id="424" r:id="rId48"/>
    <p:sldId id="425" r:id="rId49"/>
    <p:sldId id="504" r:id="rId50"/>
    <p:sldId id="536" r:id="rId51"/>
    <p:sldId id="429" r:id="rId52"/>
    <p:sldId id="505" r:id="rId53"/>
    <p:sldId id="431" r:id="rId54"/>
    <p:sldId id="511" r:id="rId55"/>
    <p:sldId id="512" r:id="rId56"/>
    <p:sldId id="507" r:id="rId57"/>
    <p:sldId id="506" r:id="rId58"/>
    <p:sldId id="513" r:id="rId59"/>
    <p:sldId id="433" r:id="rId60"/>
    <p:sldId id="508" r:id="rId61"/>
    <p:sldId id="510" r:id="rId62"/>
    <p:sldId id="434" r:id="rId63"/>
    <p:sldId id="436" r:id="rId64"/>
    <p:sldId id="514" r:id="rId65"/>
    <p:sldId id="516" r:id="rId66"/>
    <p:sldId id="441" r:id="rId67"/>
    <p:sldId id="437" r:id="rId68"/>
    <p:sldId id="517" r:id="rId69"/>
    <p:sldId id="518" r:id="rId70"/>
    <p:sldId id="438" r:id="rId71"/>
    <p:sldId id="539" r:id="rId72"/>
    <p:sldId id="544" r:id="rId73"/>
    <p:sldId id="548" r:id="rId74"/>
    <p:sldId id="547" r:id="rId75"/>
    <p:sldId id="545" r:id="rId76"/>
    <p:sldId id="519" r:id="rId77"/>
    <p:sldId id="546" r:id="rId78"/>
    <p:sldId id="439" r:id="rId79"/>
    <p:sldId id="520" r:id="rId80"/>
    <p:sldId id="521" r:id="rId81"/>
    <p:sldId id="522" r:id="rId82"/>
    <p:sldId id="523" r:id="rId83"/>
    <p:sldId id="524" r:id="rId84"/>
    <p:sldId id="525" r:id="rId85"/>
    <p:sldId id="540" r:id="rId86"/>
    <p:sldId id="541" r:id="rId87"/>
    <p:sldId id="426" r:id="rId88"/>
    <p:sldId id="427" r:id="rId89"/>
    <p:sldId id="450" r:id="rId90"/>
    <p:sldId id="526" r:id="rId91"/>
    <p:sldId id="459" r:id="rId92"/>
    <p:sldId id="527" r:id="rId93"/>
    <p:sldId id="529" r:id="rId94"/>
    <p:sldId id="456" r:id="rId95"/>
    <p:sldId id="457" r:id="rId96"/>
    <p:sldId id="453" r:id="rId97"/>
    <p:sldId id="533" r:id="rId98"/>
    <p:sldId id="531" r:id="rId99"/>
    <p:sldId id="530" r:id="rId100"/>
    <p:sldId id="462" r:id="rId101"/>
    <p:sldId id="460" r:id="rId102"/>
    <p:sldId id="532" r:id="rId103"/>
    <p:sldId id="463" r:id="rId104"/>
    <p:sldId id="534" r:id="rId105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74400" autoAdjust="0"/>
  </p:normalViewPr>
  <p:slideViewPr>
    <p:cSldViewPr>
      <p:cViewPr varScale="1">
        <p:scale>
          <a:sx n="98" d="100"/>
          <a:sy n="98" d="100"/>
        </p:scale>
        <p:origin x="198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14"/>
    </p:cViewPr>
  </p:sorterViewPr>
  <p:notesViewPr>
    <p:cSldViewPr>
      <p:cViewPr varScale="1">
        <p:scale>
          <a:sx n="84" d="100"/>
          <a:sy n="84" d="100"/>
        </p:scale>
        <p:origin x="-3768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170764" cy="480388"/>
          </a:xfrm>
          <a:prstGeom prst="rect">
            <a:avLst/>
          </a:prstGeom>
        </p:spPr>
        <p:txBody>
          <a:bodyPr vert="horz" lIns="95610" tIns="47805" rIns="95610" bIns="4780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750" y="0"/>
            <a:ext cx="3170763" cy="480388"/>
          </a:xfrm>
          <a:prstGeom prst="rect">
            <a:avLst/>
          </a:prstGeom>
        </p:spPr>
        <p:txBody>
          <a:bodyPr vert="horz" lIns="95610" tIns="47805" rIns="95610" bIns="47805" rtlCol="0"/>
          <a:lstStyle>
            <a:lvl1pPr algn="r">
              <a:defRPr sz="1300"/>
            </a:lvl1pPr>
          </a:lstStyle>
          <a:p>
            <a:fld id="{E62ED6FE-FF55-4A94-9EC1-B018B906448B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119173"/>
            <a:ext cx="3170764" cy="480388"/>
          </a:xfrm>
          <a:prstGeom prst="rect">
            <a:avLst/>
          </a:prstGeom>
        </p:spPr>
        <p:txBody>
          <a:bodyPr vert="horz" lIns="95610" tIns="47805" rIns="95610" bIns="4780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750" y="9119173"/>
            <a:ext cx="3170763" cy="480388"/>
          </a:xfrm>
          <a:prstGeom prst="rect">
            <a:avLst/>
          </a:prstGeom>
        </p:spPr>
        <p:txBody>
          <a:bodyPr vert="horz" lIns="95610" tIns="47805" rIns="95610" bIns="47805" rtlCol="0" anchor="b"/>
          <a:lstStyle>
            <a:lvl1pPr algn="r">
              <a:defRPr sz="1300"/>
            </a:lvl1pPr>
          </a:lstStyle>
          <a:p>
            <a:fld id="{9C5C0816-6962-4A79-8C6B-816E84D9BE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741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>
              <a:defRPr sz="1300"/>
            </a:lvl1pPr>
          </a:lstStyle>
          <a:p>
            <a:fld id="{E5649C54-2FE2-48B1-A781-9BF741EA6979}" type="datetimeFigureOut">
              <a:rPr lang="en-US" smtClean="0"/>
              <a:t>2/11/2019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2188" cy="3602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2" tIns="48331" rIns="96662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0"/>
            <a:ext cx="5852160" cy="4320540"/>
          </a:xfrm>
          <a:prstGeom prst="rect">
            <a:avLst/>
          </a:prstGeom>
        </p:spPr>
        <p:txBody>
          <a:bodyPr vert="horz" lIns="96662" tIns="48331" rIns="96662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119475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0060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>
              <a:defRPr sz="1300"/>
            </a:lvl1pPr>
          </a:lstStyle>
          <a:p>
            <a:fld id="{9086EE44-F135-4A4A-860E-8D5201678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1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00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Constitutional Convention prohibited states from issuing bills of credit.  Articles of Confederation abolished the Federal Government of issuing bills of credit.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States and Federal government were out of the note issuing business.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77505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10443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84325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409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97864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62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28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War is</a:t>
            </a:r>
            <a:r>
              <a:rPr lang="en-US" baseline="0" dirty="0" smtClean="0"/>
              <a:t> over.  Nation gets down to business.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59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95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8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420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Note how the technology has improved over colonial issues.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349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433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880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Secured by real estate.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29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988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25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3267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31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620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0821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are the props of history.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413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Indians.  St. Peter massacre in 1862.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451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Most ambitious way to collect by vignette:  Santa Claus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862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687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40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995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75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796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24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548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781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986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152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437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The first bank to open.  N. P. Langford was cashier.  He became the first superintendent of Yellow Stone National Park.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707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29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Massachusetts</a:t>
            </a:r>
            <a:r>
              <a:rPr lang="en-US" baseline="0" dirty="0" smtClean="0"/>
              <a:t> was the first to issue.  Fiat money.  C</a:t>
            </a:r>
            <a:r>
              <a:rPr lang="en-US" dirty="0" smtClean="0"/>
              <a:t>ould be secured by land, as in the case of Pennsylvania.  But generally not redeemable except</a:t>
            </a:r>
            <a:r>
              <a:rPr lang="en-US" baseline="0" dirty="0" smtClean="0"/>
              <a:t> for payment of taxes.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936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342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9348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874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225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512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91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139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844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19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Isaac Young, a leather-worker from Cincinnati.</a:t>
            </a:r>
          </a:p>
          <a:p>
            <a:r>
              <a:rPr lang="en-US" sz="2400" baseline="0" dirty="0" smtClean="0"/>
              <a:t>Very talented at his craft.  Won many awards.</a:t>
            </a:r>
          </a:p>
          <a:p>
            <a:r>
              <a:rPr lang="en-US" sz="2400" baseline="0" dirty="0" smtClean="0"/>
              <a:t>Get a contract to make mail pouches for U.S. post office.</a:t>
            </a:r>
          </a:p>
          <a:p>
            <a:r>
              <a:rPr lang="en-US" sz="2400" baseline="0" dirty="0" smtClean="0"/>
              <a:t>Sold his business, moved west, with a vision in mind.</a:t>
            </a:r>
          </a:p>
          <a:p>
            <a:r>
              <a:rPr lang="en-US" sz="2400" baseline="0" dirty="0" smtClean="0"/>
              <a:t>He wanted to open a bank.  How hard can that be?</a:t>
            </a:r>
          </a:p>
          <a:p>
            <a:r>
              <a:rPr lang="en-US" sz="2400" baseline="0" dirty="0" smtClean="0"/>
              <a:t>Has these notes engraved.  Sought support from some powerful individuals in Minnesota government.  He was impatient.  Went ahead and floated some of these notes in St. Louis.</a:t>
            </a:r>
          </a:p>
          <a:p>
            <a:r>
              <a:rPr lang="en-US" sz="2400" baseline="0" dirty="0" smtClean="0"/>
              <a:t>He was virtually run out of the territory.</a:t>
            </a:r>
          </a:p>
          <a:p>
            <a:r>
              <a:rPr lang="en-US" sz="2400" baseline="0" dirty="0" smtClean="0"/>
              <a:t>Left his wife and family behind, moved to Memphis.</a:t>
            </a:r>
          </a:p>
          <a:p>
            <a:r>
              <a:rPr lang="en-US" sz="2400" baseline="0" dirty="0" smtClean="0"/>
              <a:t>Where he issued these.</a:t>
            </a:r>
          </a:p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60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My ancestors used in 18</a:t>
            </a:r>
            <a:r>
              <a:rPr lang="en-US" sz="2400" baseline="30000" dirty="0" smtClean="0"/>
              <a:t>th</a:t>
            </a:r>
            <a:r>
              <a:rPr lang="en-US" sz="2400" baseline="0" dirty="0" smtClean="0"/>
              <a:t> century North Carolina.  Simple designs led to counterfeiting…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78906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45155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242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err="1" smtClean="0"/>
              <a:t>Borup</a:t>
            </a:r>
            <a:r>
              <a:rPr lang="en-US" sz="2400" baseline="0" dirty="0" smtClean="0"/>
              <a:t> &amp; Oakes were legitimate, respected bankers.  This is the earliest known issued note from Minnesota Territory.  Their effort did not last long.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96091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48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Unscrupulous individuals created this, probably floated this spurious issue somewhere out east.  When that no longer worked, they changed the plate…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3700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6435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0012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Local bankers were creative.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0858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Redeemable at our office in gold at current rates.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1872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7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So much so that when you spent a note, it was customary to write your name on the back in case it was later discovered to be fake.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579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Dated before statehood.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987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was enough support to allow bankers to engage in note issuance.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075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847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6649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A railroad note.  Bank was organized by Graham brothers, railroad contractors.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143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Central Bank organized by investors; they paid Merrick and Wagner to run the bank.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78757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In it for the long haul</a:t>
            </a:r>
            <a:r>
              <a:rPr lang="en-US" sz="2400" baseline="0" dirty="0" smtClean="0"/>
              <a:t>.  </a:t>
            </a:r>
            <a:r>
              <a:rPr lang="en-US" sz="2400" baseline="0" dirty="0" err="1" smtClean="0"/>
              <a:t>Zaphna</a:t>
            </a:r>
            <a:r>
              <a:rPr lang="en-US" sz="2400" baseline="0" dirty="0" smtClean="0"/>
              <a:t> Lake and A. W. Webster.</a:t>
            </a:r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151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Could deposit more bonds or</a:t>
            </a:r>
            <a:r>
              <a:rPr lang="en-US" baseline="0" dirty="0" smtClean="0"/>
              <a:t> reduce circulation.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Eleven banks were in the process of closing</a:t>
            </a:r>
            <a:r>
              <a:rPr lang="en-US" baseline="0" dirty="0" smtClean="0"/>
              <a:t> by Summer 1859.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Nine of those failed = paid less than par.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27239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Knox brothers, bankers from St. Paul, bought the bank.  They turned in bank notes on hand to shore up their deficiency.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2993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Many gave up all together.  Notes redeemed at 16 cents on the dollar.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417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161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Only four</a:t>
            </a:r>
            <a:r>
              <a:rPr lang="en-US" baseline="0" dirty="0" smtClean="0"/>
              <a:t> banks continued to operate through 1862: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Bank of Chatfield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Peoples Bank of St. Peter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Winona County Bank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La Crosse &amp; La Crescent Bank of </a:t>
            </a:r>
            <a:r>
              <a:rPr lang="en-US" baseline="0" dirty="0" err="1" smtClean="0"/>
              <a:t>Hokah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8347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549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2376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2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One of the banks that endured.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8217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One of the banks that endured.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473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One of the banks that endured.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368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One of the banks that endured.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8319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Minnesota gathered the political will to restart.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1145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26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Marbled edge.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1237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The plates used to make notes from this failed bank…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2329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Were re-engraved and put back to 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6812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The first Bank of Red Wing closed but did not fail.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877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Brought back to life with new owners who recycled the plates.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72516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Added a printed back to make it known that these notes were backed by U.S. stocks.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83645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0603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2374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9693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8884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46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Nature print.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9804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661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This completes my set of a note from each of the 26 issuing banks.</a:t>
            </a:r>
          </a:p>
          <a:p>
            <a:r>
              <a:rPr lang="en-US" sz="2400" baseline="0" dirty="0" smtClean="0"/>
              <a:t>Another nine banks had notes printed but did not circulate.  I have examples from eight of those.</a:t>
            </a:r>
          </a:p>
          <a:p>
            <a:r>
              <a:rPr lang="en-US" sz="2400" baseline="0" dirty="0" smtClean="0"/>
              <a:t>Goodhue County Bank – none are reported.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3656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baseline="0" dirty="0" smtClean="0"/>
              <a:t>Had the $1, $2, and $5 for a long time.  On my want list for 20 years.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5510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4039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3002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7475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23062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5412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8552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6EE44-F135-4A4A-860E-8D5201678AB1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88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2E0F4E8-7A92-49E7-8B2D-28010799D93B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474D12-9939-4D11-B012-CF6269ED10D0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D0362-F000-48E2-9255-2F63F5248C2A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5742F-3F5C-4888-9AB6-F32DB9C58437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35101-11E7-4642-B6C9-A6549EA3C904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025279-2D11-4CD6-BB44-FA45D94BA9C1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FCF4D-AC31-461C-BA97-0A1E8CFE0932}" type="datetime1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6E1D4-57FD-4618-8DD7-CC1374144F9C}" type="datetime1">
              <a:rPr lang="en-US" smtClean="0"/>
              <a:t>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0CD6-57E5-47B5-868E-851234DD9071}" type="datetime1">
              <a:rPr lang="en-US" smtClean="0"/>
              <a:t>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D2BA-B175-4356-B9C2-AAAAFD0B2EDF}" type="datetime1">
              <a:rPr lang="en-US" smtClean="0"/>
              <a:t>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B1ECC-E9A5-4287-8A3B-58BE820A79CA}" type="datetime1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4C0B-249A-4245-BC1F-47A4A7D3975B}" type="datetime1">
              <a:rPr lang="en-US" smtClean="0"/>
              <a:t>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647A2364-1B9D-4B02-97D6-FB8BF86ACBCB}" type="datetime1">
              <a:rPr lang="en-US" smtClean="0"/>
              <a:t>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27474D12-9939-4D11-B012-CF6269ED10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Introduction to</a:t>
            </a:r>
            <a:br>
              <a:rPr lang="en-US" sz="4000" dirty="0" smtClean="0"/>
            </a:br>
            <a:r>
              <a:rPr lang="en-US" sz="4000" dirty="0" smtClean="0"/>
              <a:t>Minnesota Obsolete</a:t>
            </a:r>
            <a:br>
              <a:rPr lang="en-US" sz="4000" dirty="0" smtClean="0"/>
            </a:br>
            <a:r>
              <a:rPr lang="en-US" sz="4000" dirty="0" smtClean="0"/>
              <a:t>Bank Notes &amp; Scrip</a:t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/>
              <a:t>R. Shawn Hewitt</a:t>
            </a:r>
          </a:p>
          <a:p>
            <a:r>
              <a:rPr lang="en-US" b="1" dirty="0" smtClean="0"/>
              <a:t>Northwest Coin Club</a:t>
            </a:r>
            <a:endParaRPr lang="en-US" b="1" dirty="0"/>
          </a:p>
          <a:p>
            <a:r>
              <a:rPr lang="en-US" dirty="0" smtClean="0"/>
              <a:t>February 14,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Continental Currency</a:t>
            </a:r>
          </a:p>
          <a:p>
            <a:pPr lvl="2"/>
            <a:r>
              <a:rPr lang="en-US" dirty="0"/>
              <a:t>Over-issuance led to severe depreciation</a:t>
            </a:r>
          </a:p>
          <a:p>
            <a:pPr lvl="3"/>
            <a:r>
              <a:rPr lang="en-US" dirty="0" smtClean="0"/>
              <a:t>By 1778 they lost 80% of their value</a:t>
            </a:r>
          </a:p>
          <a:p>
            <a:pPr lvl="3"/>
            <a:r>
              <a:rPr lang="en-US" dirty="0" smtClean="0"/>
              <a:t>By 1780 they lost 97%</a:t>
            </a:r>
          </a:p>
          <a:p>
            <a:pPr lvl="3"/>
            <a:r>
              <a:rPr lang="en-US" dirty="0" smtClean="0"/>
              <a:t>Ultimately, exchanged for Treasury bonds at 1%</a:t>
            </a:r>
          </a:p>
          <a:p>
            <a:pPr lvl="2"/>
            <a:r>
              <a:rPr lang="en-US" dirty="0" smtClean="0"/>
              <a:t>“Not worth a continental”</a:t>
            </a:r>
          </a:p>
          <a:p>
            <a:pPr lvl="2"/>
            <a:r>
              <a:rPr lang="en-US" dirty="0" smtClean="0"/>
              <a:t>Prohibitions on issuance at Federal and State level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Early U.S. Paper Money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4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Easy Start</a:t>
            </a:r>
            <a:br>
              <a:rPr lang="en-US" sz="4000" dirty="0" smtClean="0"/>
            </a:br>
            <a:r>
              <a:rPr lang="en-US" sz="4000" dirty="0" smtClean="0"/>
              <a:t>R. J. Mendenhall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100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3162557"/>
            <a:ext cx="5551699" cy="215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211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Easy Start</a:t>
            </a:r>
            <a:br>
              <a:rPr lang="en-US" sz="4000" dirty="0" smtClean="0"/>
            </a:br>
            <a:r>
              <a:rPr lang="en-US" sz="4000" dirty="0" smtClean="0"/>
              <a:t>C. H. Pettit Endorsed Note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101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59" y="2590800"/>
            <a:ext cx="7124522" cy="3091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29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Easy Start</a:t>
            </a:r>
            <a:br>
              <a:rPr lang="en-US" sz="4000" dirty="0" smtClean="0"/>
            </a:br>
            <a:r>
              <a:rPr lang="en-US" sz="4000" dirty="0" smtClean="0"/>
              <a:t>State of Minnesota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102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52" y="2590800"/>
            <a:ext cx="7301137" cy="3091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892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r>
              <a:rPr lang="en-US" dirty="0"/>
              <a:t>Where to </a:t>
            </a:r>
            <a:r>
              <a:rPr lang="en-US" dirty="0" smtClean="0"/>
              <a:t>find</a:t>
            </a:r>
            <a:endParaRPr lang="en-US" dirty="0"/>
          </a:p>
          <a:p>
            <a:pPr lvl="2"/>
            <a:r>
              <a:rPr lang="en-US" dirty="0" smtClean="0"/>
              <a:t>Shows</a:t>
            </a:r>
          </a:p>
          <a:p>
            <a:pPr lvl="2"/>
            <a:r>
              <a:rPr lang="en-US" dirty="0" smtClean="0"/>
              <a:t>Auction</a:t>
            </a:r>
          </a:p>
          <a:p>
            <a:pPr lvl="2"/>
            <a:r>
              <a:rPr lang="en-US" dirty="0" smtClean="0"/>
              <a:t>Fellow collectors</a:t>
            </a:r>
          </a:p>
          <a:p>
            <a:pPr lvl="3"/>
            <a:r>
              <a:rPr lang="en-US" dirty="0" smtClean="0"/>
              <a:t>Build a network</a:t>
            </a:r>
          </a:p>
          <a:p>
            <a:pPr lvl="3"/>
            <a:r>
              <a:rPr lang="en-US" dirty="0" smtClean="0"/>
              <a:t>Join clubs</a:t>
            </a:r>
          </a:p>
          <a:p>
            <a:pPr lvl="3"/>
            <a:r>
              <a:rPr lang="en-US" dirty="0" smtClean="0"/>
              <a:t>Travel to major shows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Minnesota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3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Questions?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End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2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Obsolete Note Era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Banking for a growing country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The Obsolete Note Era</a:t>
            </a:r>
          </a:p>
          <a:p>
            <a:pPr lvl="2"/>
            <a:r>
              <a:rPr lang="en-US" dirty="0" smtClean="0"/>
              <a:t>1782 – 1865</a:t>
            </a:r>
          </a:p>
          <a:p>
            <a:pPr lvl="2"/>
            <a:r>
              <a:rPr lang="en-US" dirty="0" smtClean="0"/>
              <a:t>Several private issues</a:t>
            </a:r>
          </a:p>
          <a:p>
            <a:pPr lvl="3"/>
            <a:r>
              <a:rPr lang="en-US" dirty="0"/>
              <a:t>S</a:t>
            </a:r>
            <a:r>
              <a:rPr lang="en-US" dirty="0" smtClean="0"/>
              <a:t>crip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Obsolete Note Era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Private Issues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09087"/>
            <a:ext cx="7376290" cy="328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835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The Obsolete Note Era</a:t>
            </a:r>
          </a:p>
          <a:p>
            <a:pPr lvl="2"/>
            <a:r>
              <a:rPr lang="en-US" dirty="0" smtClean="0"/>
              <a:t>1782 – 1865</a:t>
            </a:r>
          </a:p>
          <a:p>
            <a:pPr lvl="2"/>
            <a:r>
              <a:rPr lang="en-US" dirty="0" smtClean="0"/>
              <a:t>Several private issues</a:t>
            </a:r>
          </a:p>
          <a:p>
            <a:pPr lvl="3"/>
            <a:r>
              <a:rPr lang="en-US" dirty="0"/>
              <a:t>S</a:t>
            </a:r>
            <a:r>
              <a:rPr lang="en-US" dirty="0" smtClean="0"/>
              <a:t>crip</a:t>
            </a:r>
          </a:p>
          <a:p>
            <a:pPr lvl="2"/>
            <a:r>
              <a:rPr lang="en-US" dirty="0" smtClean="0"/>
              <a:t>States wrote their own banking laws (State Banking)</a:t>
            </a:r>
          </a:p>
          <a:p>
            <a:pPr lvl="3"/>
            <a:r>
              <a:rPr lang="en-US" dirty="0" smtClean="0"/>
              <a:t>Chartered banking</a:t>
            </a:r>
          </a:p>
          <a:p>
            <a:pPr lvl="3"/>
            <a:r>
              <a:rPr lang="en-US" dirty="0" smtClean="0"/>
              <a:t>Free Banking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Obsolete Note Era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Chartered Banks</a:t>
            </a:r>
          </a:p>
          <a:p>
            <a:pPr lvl="2"/>
            <a:r>
              <a:rPr lang="en-US" dirty="0" smtClean="0"/>
              <a:t>Had to get approval from the state</a:t>
            </a:r>
          </a:p>
          <a:p>
            <a:pPr lvl="2"/>
            <a:r>
              <a:rPr lang="en-US" dirty="0" smtClean="0"/>
              <a:t>Some engaged in a non-bank activity</a:t>
            </a:r>
          </a:p>
          <a:p>
            <a:pPr lvl="2"/>
            <a:r>
              <a:rPr lang="en-US" dirty="0" smtClean="0"/>
              <a:t>Authority to issue notes</a:t>
            </a:r>
          </a:p>
          <a:p>
            <a:pPr lvl="2"/>
            <a:r>
              <a:rPr lang="en-US" dirty="0" smtClean="0"/>
              <a:t>Redemption terms?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Chartered Banking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4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Chartered Bank Note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55244"/>
            <a:ext cx="7376290" cy="2989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73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Chartered Bank Note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09360"/>
            <a:ext cx="7376290" cy="3081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906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Free Banking Era</a:t>
            </a:r>
          </a:p>
          <a:p>
            <a:pPr lvl="2"/>
            <a:r>
              <a:rPr lang="en-US" dirty="0" smtClean="0"/>
              <a:t>1837 – 1865</a:t>
            </a:r>
          </a:p>
          <a:p>
            <a:pPr lvl="2"/>
            <a:r>
              <a:rPr lang="en-US" dirty="0" smtClean="0"/>
              <a:t>Anyone could organized a bank with sufficient capital</a:t>
            </a:r>
          </a:p>
          <a:p>
            <a:pPr lvl="2"/>
            <a:r>
              <a:rPr lang="en-US" dirty="0" smtClean="0"/>
              <a:t>Redeem notes in specie on demand</a:t>
            </a:r>
          </a:p>
          <a:p>
            <a:pPr lvl="3"/>
            <a:r>
              <a:rPr lang="en-US" dirty="0" smtClean="0"/>
              <a:t>Michigan 1837</a:t>
            </a:r>
          </a:p>
          <a:p>
            <a:pPr lvl="4"/>
            <a:r>
              <a:rPr lang="en-US" dirty="0" smtClean="0"/>
              <a:t>Poor note holder protections</a:t>
            </a:r>
          </a:p>
          <a:p>
            <a:pPr lvl="5"/>
            <a:r>
              <a:rPr lang="en-US" dirty="0" smtClean="0"/>
              <a:t>Notes backed by real estate</a:t>
            </a:r>
          </a:p>
          <a:p>
            <a:pPr lvl="4"/>
            <a:r>
              <a:rPr lang="en-US" dirty="0" smtClean="0"/>
              <a:t>Wildcat banking</a:t>
            </a:r>
          </a:p>
          <a:p>
            <a:pPr lvl="3"/>
            <a:r>
              <a:rPr lang="en-US" dirty="0" smtClean="0"/>
              <a:t>New York 1838</a:t>
            </a:r>
          </a:p>
          <a:p>
            <a:pPr lvl="4"/>
            <a:r>
              <a:rPr lang="en-US" dirty="0" smtClean="0"/>
              <a:t>Strong protections for note holders</a:t>
            </a:r>
          </a:p>
          <a:p>
            <a:pPr lvl="5"/>
            <a:r>
              <a:rPr lang="en-US" dirty="0" smtClean="0"/>
              <a:t>Notes backed by state bonds on deposit with state authority</a:t>
            </a:r>
          </a:p>
          <a:p>
            <a:pPr lvl="4"/>
            <a:r>
              <a:rPr lang="en-US" dirty="0" smtClean="0"/>
              <a:t>Stable system</a:t>
            </a:r>
          </a:p>
          <a:p>
            <a:pPr marL="1508760" lvl="4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Free Banking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38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Free Bank Note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97486"/>
            <a:ext cx="7376290" cy="330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543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Historical context</a:t>
            </a:r>
          </a:p>
          <a:p>
            <a:endParaRPr lang="en-US" sz="3600" dirty="0" smtClean="0"/>
          </a:p>
          <a:p>
            <a:r>
              <a:rPr lang="en-US" sz="3600" dirty="0" smtClean="0"/>
              <a:t>Ways to collect obsoletes</a:t>
            </a:r>
          </a:p>
          <a:p>
            <a:endParaRPr lang="en-US" sz="3600" dirty="0" smtClean="0"/>
          </a:p>
          <a:p>
            <a:r>
              <a:rPr lang="en-US" sz="3600" dirty="0" smtClean="0"/>
              <a:t>Home in on Minnesota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 Obsoletes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55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System had its problems</a:t>
            </a:r>
          </a:p>
          <a:p>
            <a:pPr lvl="2"/>
            <a:r>
              <a:rPr lang="en-US" dirty="0" smtClean="0"/>
              <a:t>Lots of different bank’s notes in circulation</a:t>
            </a:r>
          </a:p>
          <a:p>
            <a:pPr lvl="2"/>
            <a:r>
              <a:rPr lang="en-US" dirty="0" smtClean="0"/>
              <a:t>Different backing</a:t>
            </a:r>
          </a:p>
          <a:p>
            <a:pPr lvl="3"/>
            <a:r>
              <a:rPr lang="en-US" dirty="0" smtClean="0"/>
              <a:t>Is a $1 bank note worth a dollar in coin?</a:t>
            </a:r>
          </a:p>
          <a:p>
            <a:pPr lvl="2"/>
            <a:r>
              <a:rPr lang="en-US" dirty="0" smtClean="0"/>
              <a:t>Counterfeiting</a:t>
            </a:r>
          </a:p>
          <a:p>
            <a:pPr lvl="1"/>
            <a:r>
              <a:rPr lang="en-US" dirty="0" smtClean="0"/>
              <a:t>Bank Note Reporters</a:t>
            </a:r>
          </a:p>
          <a:p>
            <a:pPr marL="1508760" lvl="4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Problems with State Banking 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Scrip or shinplasters</a:t>
            </a:r>
          </a:p>
          <a:p>
            <a:pPr lvl="2"/>
            <a:r>
              <a:rPr lang="en-US" dirty="0" smtClean="0"/>
              <a:t>General prohibited</a:t>
            </a:r>
          </a:p>
          <a:p>
            <a:pPr lvl="2"/>
            <a:r>
              <a:rPr lang="en-US" dirty="0" smtClean="0"/>
              <a:t>Issued mostly during crises</a:t>
            </a:r>
          </a:p>
          <a:p>
            <a:pPr lvl="3"/>
            <a:r>
              <a:rPr lang="en-US" dirty="0" smtClean="0"/>
              <a:t>Coins hoarded</a:t>
            </a:r>
          </a:p>
          <a:p>
            <a:pPr lvl="3"/>
            <a:r>
              <a:rPr lang="en-US" dirty="0" smtClean="0"/>
              <a:t>To facilitate trade</a:t>
            </a:r>
          </a:p>
          <a:p>
            <a:pPr lvl="2"/>
            <a:r>
              <a:rPr lang="en-US" dirty="0" smtClean="0"/>
              <a:t>States took over and issued their own during crises</a:t>
            </a:r>
          </a:p>
          <a:p>
            <a:pPr marL="1508760" lvl="4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Private Issues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6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Civil War bought about changes</a:t>
            </a:r>
          </a:p>
          <a:p>
            <a:pPr lvl="1"/>
            <a:r>
              <a:rPr lang="en-US" dirty="0" smtClean="0"/>
              <a:t>U.S. needed to finance war</a:t>
            </a:r>
          </a:p>
          <a:p>
            <a:pPr lvl="2"/>
            <a:r>
              <a:rPr lang="en-US" dirty="0" smtClean="0"/>
              <a:t>Demand Notes 1861</a:t>
            </a:r>
          </a:p>
          <a:p>
            <a:pPr lvl="2"/>
            <a:r>
              <a:rPr lang="en-US" dirty="0" smtClean="0"/>
              <a:t>Legal Tender Notes 1862</a:t>
            </a:r>
          </a:p>
          <a:p>
            <a:pPr lvl="2"/>
            <a:r>
              <a:rPr lang="en-US" dirty="0" smtClean="0"/>
              <a:t>National Banking Act 1863</a:t>
            </a:r>
          </a:p>
          <a:p>
            <a:pPr lvl="3"/>
            <a:r>
              <a:rPr lang="en-US" dirty="0" smtClean="0"/>
              <a:t>Nationalized banking using U.S. bonds</a:t>
            </a:r>
          </a:p>
          <a:p>
            <a:pPr lvl="3"/>
            <a:r>
              <a:rPr lang="en-US" dirty="0" smtClean="0"/>
              <a:t>One central regulator</a:t>
            </a:r>
          </a:p>
          <a:p>
            <a:pPr lvl="3"/>
            <a:r>
              <a:rPr lang="en-US" dirty="0" smtClean="0"/>
              <a:t>Uniform currency</a:t>
            </a:r>
          </a:p>
          <a:p>
            <a:pPr lvl="3"/>
            <a:r>
              <a:rPr lang="en-US" dirty="0" smtClean="0"/>
              <a:t>Taxed state bank notes 1865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End of Obsolete Bank Note era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06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Obsoletes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You’re only limited by your imagination (and budget)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06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24</a:t>
            </a:fld>
            <a:endParaRPr lang="en-US"/>
          </a:p>
        </p:txBody>
      </p:sp>
      <p:pic>
        <p:nvPicPr>
          <p:cNvPr id="1026" name="Picture 2" descr="Anatom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8684" y="-496929"/>
            <a:ext cx="5896429" cy="77757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21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Lots of ways to collect</a:t>
            </a:r>
          </a:p>
          <a:p>
            <a:pPr lvl="2"/>
            <a:r>
              <a:rPr lang="en-US" dirty="0" smtClean="0"/>
              <a:t>History</a:t>
            </a:r>
          </a:p>
          <a:p>
            <a:pPr lvl="2"/>
            <a:r>
              <a:rPr lang="en-US" dirty="0" smtClean="0"/>
              <a:t>Vignettes and artwork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Obsoletes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1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Vignettes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00881"/>
            <a:ext cx="7376290" cy="309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2545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Vignettes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41636"/>
            <a:ext cx="7376290" cy="3216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494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Lots of ways to collect</a:t>
            </a:r>
          </a:p>
          <a:p>
            <a:pPr lvl="2"/>
            <a:r>
              <a:rPr lang="en-US" dirty="0" smtClean="0"/>
              <a:t>History</a:t>
            </a:r>
          </a:p>
          <a:p>
            <a:pPr lvl="2"/>
            <a:r>
              <a:rPr lang="en-US" dirty="0" smtClean="0"/>
              <a:t>Vignettes and artwork</a:t>
            </a:r>
          </a:p>
          <a:p>
            <a:pPr lvl="2"/>
            <a:r>
              <a:rPr lang="en-US" dirty="0" smtClean="0"/>
              <a:t>Denominations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Obsoletes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21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Denominations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07258"/>
            <a:ext cx="7376290" cy="3285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028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Evolution of U.S. Paper Money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8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Denominations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00131"/>
            <a:ext cx="7376290" cy="3099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180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Denominations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707258"/>
            <a:ext cx="7354125" cy="3285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62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Denominations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735079"/>
            <a:ext cx="7354125" cy="3229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649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Denominations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36" y="2707258"/>
            <a:ext cx="7301817" cy="3285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29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Denominations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86" y="2707258"/>
            <a:ext cx="7279117" cy="3285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626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Lots of ways to collect</a:t>
            </a:r>
          </a:p>
          <a:p>
            <a:pPr lvl="2"/>
            <a:r>
              <a:rPr lang="en-US" dirty="0" smtClean="0"/>
              <a:t>History</a:t>
            </a:r>
          </a:p>
          <a:p>
            <a:pPr lvl="2"/>
            <a:r>
              <a:rPr lang="en-US" dirty="0" smtClean="0"/>
              <a:t>Vignettes and artwork</a:t>
            </a:r>
          </a:p>
          <a:p>
            <a:pPr lvl="2"/>
            <a:r>
              <a:rPr lang="en-US" dirty="0" smtClean="0"/>
              <a:t>Denominations</a:t>
            </a:r>
          </a:p>
          <a:p>
            <a:pPr lvl="2"/>
            <a:r>
              <a:rPr lang="en-US" dirty="0" smtClean="0"/>
              <a:t>Signers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Obsoletes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Signers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36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746469"/>
            <a:ext cx="7354125" cy="320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87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John Jay Knox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785559"/>
            <a:ext cx="7354125" cy="3128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228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Singers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33" y="2826061"/>
            <a:ext cx="7305623" cy="3047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727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Lots of ways to collect</a:t>
            </a:r>
          </a:p>
          <a:p>
            <a:pPr lvl="2"/>
            <a:r>
              <a:rPr lang="en-US" dirty="0" smtClean="0"/>
              <a:t>History</a:t>
            </a:r>
          </a:p>
          <a:p>
            <a:pPr lvl="2"/>
            <a:r>
              <a:rPr lang="en-US" dirty="0" smtClean="0"/>
              <a:t>Vignettes and artwork</a:t>
            </a:r>
          </a:p>
          <a:p>
            <a:pPr lvl="2"/>
            <a:r>
              <a:rPr lang="en-US" dirty="0" smtClean="0"/>
              <a:t>Denominations</a:t>
            </a:r>
          </a:p>
          <a:p>
            <a:pPr lvl="2"/>
            <a:r>
              <a:rPr lang="en-US" dirty="0" smtClean="0"/>
              <a:t>Signers</a:t>
            </a:r>
          </a:p>
          <a:p>
            <a:pPr lvl="2"/>
            <a:r>
              <a:rPr lang="en-US" dirty="0" smtClean="0"/>
              <a:t>Geographically</a:t>
            </a:r>
          </a:p>
          <a:p>
            <a:pPr lvl="3"/>
            <a:r>
              <a:rPr lang="en-US" dirty="0" smtClean="0"/>
              <a:t>Places you’ve been</a:t>
            </a:r>
          </a:p>
          <a:p>
            <a:pPr lvl="3"/>
            <a:r>
              <a:rPr lang="en-US" dirty="0" smtClean="0"/>
              <a:t>Home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Obsoletes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Colonial Currency</a:t>
            </a:r>
          </a:p>
          <a:p>
            <a:pPr lvl="2"/>
            <a:r>
              <a:rPr lang="en-US" dirty="0" smtClean="0"/>
              <a:t>1690 – 1780s</a:t>
            </a:r>
          </a:p>
          <a:p>
            <a:pPr lvl="2"/>
            <a:r>
              <a:rPr lang="en-US" dirty="0" smtClean="0"/>
              <a:t>Bills of Credit</a:t>
            </a:r>
          </a:p>
          <a:p>
            <a:pPr lvl="2"/>
            <a:r>
              <a:rPr lang="en-US" dirty="0" smtClean="0"/>
              <a:t>Issued to finance government and/or military campaigns</a:t>
            </a:r>
          </a:p>
          <a:p>
            <a:pPr lvl="2"/>
            <a:r>
              <a:rPr lang="en-US" dirty="0" smtClean="0"/>
              <a:t>Floated in value against gold and silver</a:t>
            </a:r>
          </a:p>
          <a:p>
            <a:pPr lvl="2"/>
            <a:r>
              <a:rPr lang="en-US" dirty="0" smtClean="0"/>
              <a:t>Counterfeiting very problematic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Early U.S. Paper Money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2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Proofs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Obsoletes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28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Proofs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773679"/>
            <a:ext cx="7354125" cy="3152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833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Proofs</a:t>
            </a:r>
          </a:p>
          <a:p>
            <a:pPr lvl="1"/>
            <a:r>
              <a:rPr lang="en-US" dirty="0" smtClean="0"/>
              <a:t>Issued Notes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Obsoletes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7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Issued Notes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823837"/>
            <a:ext cx="7354125" cy="305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546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Proofs</a:t>
            </a:r>
          </a:p>
          <a:p>
            <a:pPr lvl="1"/>
            <a:r>
              <a:rPr lang="en-US" dirty="0" smtClean="0"/>
              <a:t>Issued Notes</a:t>
            </a:r>
          </a:p>
          <a:p>
            <a:pPr lvl="1"/>
            <a:r>
              <a:rPr lang="en-US" dirty="0" smtClean="0"/>
              <a:t>Remainders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Obsoletes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3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Remainders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827214"/>
            <a:ext cx="7354125" cy="3045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602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Proofs</a:t>
            </a:r>
          </a:p>
          <a:p>
            <a:pPr lvl="1"/>
            <a:r>
              <a:rPr lang="en-US" dirty="0" smtClean="0"/>
              <a:t>Issued Notes</a:t>
            </a:r>
          </a:p>
          <a:p>
            <a:pPr lvl="1"/>
            <a:r>
              <a:rPr lang="en-US" dirty="0" smtClean="0"/>
              <a:t>Remainders</a:t>
            </a:r>
          </a:p>
          <a:p>
            <a:pPr lvl="1"/>
            <a:r>
              <a:rPr lang="en-US" dirty="0" smtClean="0"/>
              <a:t>Condition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Obsoletes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7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Minnesota Experience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rough start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Minnesota Territory</a:t>
            </a:r>
          </a:p>
          <a:p>
            <a:pPr lvl="2"/>
            <a:r>
              <a:rPr lang="en-US" dirty="0" smtClean="0"/>
              <a:t>Early legislature prohibited note issue</a:t>
            </a:r>
          </a:p>
          <a:p>
            <a:pPr lvl="2"/>
            <a:r>
              <a:rPr lang="en-US" dirty="0" smtClean="0"/>
              <a:t>Bank of Saint Croix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 Experience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12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Bank of Saint Croix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49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770262"/>
            <a:ext cx="7354125" cy="315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85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Early U.S. Paper Money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81806"/>
            <a:ext cx="7376290" cy="3936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50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Reincarnated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32" y="2770262"/>
            <a:ext cx="7136225" cy="3159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84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Minnesota Territory</a:t>
            </a:r>
          </a:p>
          <a:p>
            <a:pPr lvl="2"/>
            <a:r>
              <a:rPr lang="en-US" dirty="0" smtClean="0"/>
              <a:t>Early legislature prohibited note issue</a:t>
            </a:r>
          </a:p>
          <a:p>
            <a:pPr lvl="2"/>
            <a:r>
              <a:rPr lang="en-US" dirty="0" smtClean="0"/>
              <a:t>Bank of Saint Croix</a:t>
            </a:r>
          </a:p>
          <a:p>
            <a:pPr lvl="2"/>
            <a:r>
              <a:rPr lang="en-US" dirty="0" err="1" smtClean="0"/>
              <a:t>Borup</a:t>
            </a:r>
            <a:r>
              <a:rPr lang="en-US" dirty="0" smtClean="0"/>
              <a:t> &amp; Oakes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 Experience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6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Borup</a:t>
            </a:r>
            <a:r>
              <a:rPr lang="en-US" sz="4000" dirty="0" smtClean="0"/>
              <a:t> &amp; Oakes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52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792860"/>
            <a:ext cx="7354125" cy="311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255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Minnesota Territory</a:t>
            </a:r>
          </a:p>
          <a:p>
            <a:pPr lvl="2"/>
            <a:r>
              <a:rPr lang="en-US" dirty="0" smtClean="0"/>
              <a:t>Early legislature prohibited note issue</a:t>
            </a:r>
          </a:p>
          <a:p>
            <a:pPr lvl="2"/>
            <a:r>
              <a:rPr lang="en-US" dirty="0" smtClean="0"/>
              <a:t>Bank of Saint Croix</a:t>
            </a:r>
          </a:p>
          <a:p>
            <a:pPr lvl="2"/>
            <a:r>
              <a:rPr lang="en-US" dirty="0" err="1" smtClean="0"/>
              <a:t>Borup</a:t>
            </a:r>
            <a:r>
              <a:rPr lang="en-US" dirty="0" smtClean="0"/>
              <a:t> &amp; Oakes</a:t>
            </a:r>
          </a:p>
          <a:p>
            <a:pPr lvl="2"/>
            <a:r>
              <a:rPr lang="en-US" dirty="0" smtClean="0"/>
              <a:t>Fraudulent Issues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 Experience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Fraudulent Issues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70" y="2792860"/>
            <a:ext cx="7292148" cy="311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64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Fraudulent Issues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36" y="2792860"/>
            <a:ext cx="7163016" cy="3114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960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Minnesota Territory</a:t>
            </a:r>
          </a:p>
          <a:p>
            <a:pPr lvl="2"/>
            <a:r>
              <a:rPr lang="en-US" dirty="0" smtClean="0"/>
              <a:t>Early legislature prohibited note issue</a:t>
            </a:r>
          </a:p>
          <a:p>
            <a:pPr lvl="2"/>
            <a:r>
              <a:rPr lang="en-US" dirty="0" smtClean="0"/>
              <a:t>Bank of Saint Croix</a:t>
            </a:r>
          </a:p>
          <a:p>
            <a:pPr lvl="2"/>
            <a:r>
              <a:rPr lang="en-US" dirty="0" err="1" smtClean="0"/>
              <a:t>Borup</a:t>
            </a:r>
            <a:r>
              <a:rPr lang="en-US" dirty="0" smtClean="0"/>
              <a:t> &amp; Oakes</a:t>
            </a:r>
          </a:p>
          <a:p>
            <a:pPr lvl="2"/>
            <a:r>
              <a:rPr lang="en-US" dirty="0" smtClean="0"/>
              <a:t>Fraudulent Issues</a:t>
            </a:r>
          </a:p>
          <a:p>
            <a:pPr lvl="2"/>
            <a:r>
              <a:rPr lang="en-US" dirty="0" smtClean="0"/>
              <a:t>Endorsed Notes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 Experience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7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Endorsed Notes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57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735887"/>
            <a:ext cx="7354125" cy="322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818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Endorsed Notes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744363"/>
            <a:ext cx="7354125" cy="321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467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Minnesota Territory</a:t>
            </a:r>
          </a:p>
          <a:p>
            <a:pPr lvl="2"/>
            <a:r>
              <a:rPr lang="en-US" dirty="0" smtClean="0"/>
              <a:t>Early legislature prohibited note issue</a:t>
            </a:r>
          </a:p>
          <a:p>
            <a:pPr lvl="2"/>
            <a:r>
              <a:rPr lang="en-US" dirty="0" smtClean="0"/>
              <a:t>Bank of Saint Croix</a:t>
            </a:r>
          </a:p>
          <a:p>
            <a:pPr lvl="2"/>
            <a:r>
              <a:rPr lang="en-US" dirty="0" err="1" smtClean="0"/>
              <a:t>Borup</a:t>
            </a:r>
            <a:r>
              <a:rPr lang="en-US" dirty="0" smtClean="0"/>
              <a:t> &amp; Oakes</a:t>
            </a:r>
          </a:p>
          <a:p>
            <a:pPr lvl="2"/>
            <a:r>
              <a:rPr lang="en-US" dirty="0" smtClean="0"/>
              <a:t>Fraudulent Issues</a:t>
            </a:r>
          </a:p>
          <a:p>
            <a:pPr lvl="2"/>
            <a:r>
              <a:rPr lang="en-US" dirty="0" smtClean="0"/>
              <a:t>Endorsed Notes</a:t>
            </a:r>
          </a:p>
          <a:p>
            <a:pPr lvl="2"/>
            <a:r>
              <a:rPr lang="en-US" dirty="0" smtClean="0"/>
              <a:t>State Notes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 Experience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43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Early U.S. Paper Money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70490"/>
            <a:ext cx="7376290" cy="3959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35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State of Minnesota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60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805471"/>
            <a:ext cx="7354125" cy="308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15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Minnesota Territory</a:t>
            </a:r>
          </a:p>
          <a:p>
            <a:pPr lvl="2"/>
            <a:r>
              <a:rPr lang="en-US" dirty="0" smtClean="0"/>
              <a:t>Early legislature prohibited note issue</a:t>
            </a:r>
          </a:p>
          <a:p>
            <a:pPr lvl="2"/>
            <a:r>
              <a:rPr lang="en-US" dirty="0" smtClean="0"/>
              <a:t>Bank of Saint Croix</a:t>
            </a:r>
          </a:p>
          <a:p>
            <a:pPr lvl="2"/>
            <a:r>
              <a:rPr lang="en-US" dirty="0" err="1" smtClean="0"/>
              <a:t>Borup</a:t>
            </a:r>
            <a:r>
              <a:rPr lang="en-US" dirty="0" smtClean="0"/>
              <a:t> &amp; Oakes</a:t>
            </a:r>
          </a:p>
          <a:p>
            <a:pPr lvl="2"/>
            <a:r>
              <a:rPr lang="en-US" dirty="0" smtClean="0"/>
              <a:t>Fraudulent Issues</a:t>
            </a:r>
          </a:p>
          <a:p>
            <a:pPr lvl="2"/>
            <a:r>
              <a:rPr lang="en-US" dirty="0" smtClean="0"/>
              <a:t>Endorsed Notes</a:t>
            </a:r>
          </a:p>
          <a:p>
            <a:pPr lvl="2"/>
            <a:r>
              <a:rPr lang="en-US" dirty="0" smtClean="0"/>
              <a:t>State Notes</a:t>
            </a:r>
          </a:p>
          <a:p>
            <a:pPr lvl="2"/>
            <a:r>
              <a:rPr lang="en-US" dirty="0" smtClean="0"/>
              <a:t>Statehood – Free Banking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 Experience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4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 smtClean="0"/>
          </a:p>
          <a:p>
            <a:pPr lvl="1"/>
            <a:r>
              <a:rPr lang="en-US" dirty="0" smtClean="0"/>
              <a:t>Law patterned after other states</a:t>
            </a:r>
            <a:endParaRPr lang="en-US" dirty="0"/>
          </a:p>
          <a:p>
            <a:pPr lvl="1"/>
            <a:r>
              <a:rPr lang="en-US" dirty="0" smtClean="0"/>
              <a:t>Notes redeemed on demand in specie</a:t>
            </a:r>
          </a:p>
          <a:p>
            <a:pPr lvl="2"/>
            <a:r>
              <a:rPr lang="en-US" dirty="0" smtClean="0"/>
              <a:t>At the banking office</a:t>
            </a:r>
          </a:p>
          <a:p>
            <a:pPr lvl="1"/>
            <a:r>
              <a:rPr lang="en-US" dirty="0" smtClean="0"/>
              <a:t>Banks deposited securities with State Auditor</a:t>
            </a:r>
          </a:p>
          <a:p>
            <a:pPr lvl="2"/>
            <a:r>
              <a:rPr lang="en-US" dirty="0" smtClean="0"/>
              <a:t>Most states required state stocks – e.g. Ohio 6s</a:t>
            </a:r>
          </a:p>
          <a:p>
            <a:pPr lvl="2"/>
            <a:r>
              <a:rPr lang="en-US" dirty="0" smtClean="0"/>
              <a:t>Minnesota State Railroad Bonds</a:t>
            </a:r>
          </a:p>
          <a:p>
            <a:pPr lvl="3"/>
            <a:r>
              <a:rPr lang="en-US" dirty="0" smtClean="0"/>
              <a:t>Issued by the state, “lend its credit” to railroad companies</a:t>
            </a:r>
          </a:p>
          <a:p>
            <a:pPr lvl="3"/>
            <a:r>
              <a:rPr lang="en-US" dirty="0" smtClean="0"/>
              <a:t>Railroads pledged profits, land and first mortgage</a:t>
            </a:r>
          </a:p>
          <a:p>
            <a:pPr lvl="3"/>
            <a:r>
              <a:rPr lang="en-US" dirty="0" smtClean="0"/>
              <a:t>What valuation to accept for security?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Minnesota’s Free Banking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8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At 95%, it was a free for all</a:t>
            </a:r>
          </a:p>
          <a:p>
            <a:pPr lvl="2"/>
            <a:r>
              <a:rPr lang="en-US" dirty="0" smtClean="0"/>
              <a:t>Railroad contractors organized banks</a:t>
            </a:r>
          </a:p>
          <a:p>
            <a:pPr lvl="3"/>
            <a:r>
              <a:rPr lang="en-US" dirty="0" smtClean="0"/>
              <a:t>Paid in bonds by the railroad companies</a:t>
            </a:r>
          </a:p>
          <a:p>
            <a:pPr lvl="3"/>
            <a:r>
              <a:rPr lang="en-US" dirty="0" smtClean="0"/>
              <a:t>Used their bonds to organize banks</a:t>
            </a:r>
          </a:p>
          <a:p>
            <a:pPr lvl="3"/>
            <a:r>
              <a:rPr lang="en-US" dirty="0" smtClean="0"/>
              <a:t>Converted bonds into bank notes</a:t>
            </a:r>
          </a:p>
          <a:p>
            <a:pPr lvl="2"/>
            <a:r>
              <a:rPr lang="en-US" dirty="0" smtClean="0"/>
              <a:t>Investors organized banks</a:t>
            </a:r>
          </a:p>
          <a:p>
            <a:pPr lvl="3"/>
            <a:r>
              <a:rPr lang="en-US" dirty="0" smtClean="0"/>
              <a:t>Arbitrage opportunity</a:t>
            </a:r>
          </a:p>
          <a:p>
            <a:pPr lvl="2"/>
            <a:r>
              <a:rPr lang="en-US" dirty="0" smtClean="0"/>
              <a:t>Private bankers organized banks</a:t>
            </a:r>
          </a:p>
          <a:p>
            <a:pPr lvl="1"/>
            <a:r>
              <a:rPr lang="en-US" dirty="0" smtClean="0"/>
              <a:t>16 banks organized, opened and issued by Spring 1859</a:t>
            </a:r>
          </a:p>
          <a:p>
            <a:pPr lvl="2"/>
            <a:r>
              <a:rPr lang="en-US" dirty="0" smtClean="0"/>
              <a:t>Several others were organized but never opened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Minnesota’s Free Banking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1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Exchange Bank of Glencoe</a:t>
            </a:r>
            <a:br>
              <a:rPr lang="en-US" sz="4000" dirty="0" smtClean="0"/>
            </a:br>
            <a:r>
              <a:rPr lang="en-US" sz="2400" dirty="0" smtClean="0"/>
              <a:t>A Railroad Bank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64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33" y="2792931"/>
            <a:ext cx="7305623" cy="3114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541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Central Bank of New Ulm</a:t>
            </a:r>
            <a:br>
              <a:rPr lang="en-US" sz="4000" dirty="0" smtClean="0"/>
            </a:br>
            <a:r>
              <a:rPr lang="en-US" sz="2400" dirty="0" smtClean="0"/>
              <a:t>An Investors Bank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65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91" y="2746469"/>
            <a:ext cx="7096306" cy="320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79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Winona County Bank</a:t>
            </a:r>
            <a:br>
              <a:rPr lang="en-US" sz="4000" dirty="0" smtClean="0"/>
            </a:br>
            <a:r>
              <a:rPr lang="en-US" sz="2400" dirty="0" smtClean="0"/>
              <a:t>A Bankers Bank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66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1" y="2819400"/>
            <a:ext cx="6985860" cy="3044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71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By May 1859</a:t>
            </a:r>
          </a:p>
          <a:p>
            <a:pPr lvl="2"/>
            <a:r>
              <a:rPr lang="en-US" dirty="0" smtClean="0"/>
              <a:t>Valuation of railroad bonds became obvious</a:t>
            </a:r>
          </a:p>
          <a:p>
            <a:pPr lvl="2"/>
            <a:r>
              <a:rPr lang="en-US" dirty="0" smtClean="0"/>
              <a:t>Bank note reporters were quick to adjust note valuations</a:t>
            </a:r>
          </a:p>
          <a:p>
            <a:pPr lvl="2"/>
            <a:r>
              <a:rPr lang="en-US" dirty="0" smtClean="0"/>
              <a:t>All banks’ notes were considered </a:t>
            </a:r>
            <a:r>
              <a:rPr lang="en-US" dirty="0" smtClean="0"/>
              <a:t>unsafe</a:t>
            </a:r>
            <a:endParaRPr lang="en-US" dirty="0" smtClean="0"/>
          </a:p>
          <a:p>
            <a:pPr lvl="2"/>
            <a:endParaRPr lang="en-US" dirty="0"/>
          </a:p>
          <a:p>
            <a:pPr lvl="1"/>
            <a:r>
              <a:rPr lang="en-US" dirty="0" smtClean="0"/>
              <a:t>State auditor improved the required backing</a:t>
            </a:r>
          </a:p>
          <a:p>
            <a:pPr lvl="2"/>
            <a:r>
              <a:rPr lang="en-US" dirty="0" smtClean="0"/>
              <a:t>New valuation at 60%</a:t>
            </a:r>
          </a:p>
          <a:p>
            <a:pPr lvl="2"/>
            <a:r>
              <a:rPr lang="en-US" dirty="0" smtClean="0"/>
              <a:t>Shore up or close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Minnesota’s Free Banking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Central Bank of New Ulm</a:t>
            </a:r>
            <a:br>
              <a:rPr lang="en-US" sz="4000" dirty="0" smtClean="0"/>
            </a:br>
            <a:r>
              <a:rPr lang="en-US" sz="2400" dirty="0" smtClean="0"/>
              <a:t>Returned Circulation to Auditor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68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746469"/>
            <a:ext cx="7354125" cy="320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954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Bank of Rochester</a:t>
            </a:r>
            <a:br>
              <a:rPr lang="en-US" sz="4000" dirty="0" smtClean="0"/>
            </a:br>
            <a:r>
              <a:rPr lang="en-US" sz="2400" dirty="0" smtClean="0"/>
              <a:t>Chose to Close – Failed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69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824836"/>
            <a:ext cx="7354125" cy="305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6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Continental Currency</a:t>
            </a:r>
          </a:p>
          <a:p>
            <a:pPr lvl="2"/>
            <a:r>
              <a:rPr lang="en-US" dirty="0" smtClean="0"/>
              <a:t>1775 – 1780s</a:t>
            </a:r>
          </a:p>
          <a:p>
            <a:pPr lvl="2"/>
            <a:r>
              <a:rPr lang="en-US" dirty="0" smtClean="0"/>
              <a:t>Denominations ranged from $1/6 to $80</a:t>
            </a:r>
          </a:p>
          <a:p>
            <a:pPr lvl="2"/>
            <a:r>
              <a:rPr lang="en-US" dirty="0" smtClean="0"/>
              <a:t>Issued to finance the Revolutionary War</a:t>
            </a:r>
          </a:p>
          <a:p>
            <a:pPr lvl="2"/>
            <a:r>
              <a:rPr lang="en-US" dirty="0" smtClean="0"/>
              <a:t>Counterfeited by the British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Early U.S. Paper Money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By 1860</a:t>
            </a:r>
          </a:p>
          <a:p>
            <a:pPr lvl="2"/>
            <a:r>
              <a:rPr lang="en-US" dirty="0" smtClean="0"/>
              <a:t>Market value of railroad bonds declined further</a:t>
            </a:r>
          </a:p>
          <a:p>
            <a:pPr lvl="2"/>
            <a:r>
              <a:rPr lang="en-US" dirty="0" smtClean="0"/>
              <a:t>Minnesota free banking came to a deadlock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Civil War impacted all states</a:t>
            </a:r>
          </a:p>
          <a:p>
            <a:pPr lvl="2"/>
            <a:r>
              <a:rPr lang="en-US" dirty="0" smtClean="0"/>
              <a:t>1861 – the war would not be short</a:t>
            </a:r>
          </a:p>
          <a:p>
            <a:pPr lvl="3"/>
            <a:r>
              <a:rPr lang="en-US" dirty="0" smtClean="0"/>
              <a:t>Ohio 6s crashed</a:t>
            </a:r>
          </a:p>
          <a:p>
            <a:pPr lvl="3"/>
            <a:r>
              <a:rPr lang="en-US" dirty="0" smtClean="0"/>
              <a:t>Wisconsin ran into trouble</a:t>
            </a:r>
          </a:p>
          <a:p>
            <a:pPr lvl="2"/>
            <a:r>
              <a:rPr lang="en-US" dirty="0" smtClean="0"/>
              <a:t>1862 – the North lost recent battles</a:t>
            </a:r>
          </a:p>
          <a:p>
            <a:pPr lvl="3"/>
            <a:r>
              <a:rPr lang="en-US" dirty="0" smtClean="0"/>
              <a:t>Hoarding of coin led to scrip issues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Minnesota’s Free Banking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Exchange Bank, Glencoe…			21.25%</a:t>
            </a:r>
          </a:p>
          <a:p>
            <a:pPr lvl="1"/>
            <a:r>
              <a:rPr lang="en-US" dirty="0" smtClean="0"/>
              <a:t>Bank of the State of Minnesota, St. Paul…	70.00%</a:t>
            </a:r>
          </a:p>
          <a:p>
            <a:pPr lvl="1"/>
            <a:r>
              <a:rPr lang="en-US" dirty="0" smtClean="0"/>
              <a:t>Chisago County Bank, Taylors Falls…		19.25%</a:t>
            </a:r>
          </a:p>
          <a:p>
            <a:pPr lvl="1"/>
            <a:r>
              <a:rPr lang="en-US" dirty="0" smtClean="0"/>
              <a:t>Bank of Owatonna…				20.75%</a:t>
            </a:r>
          </a:p>
          <a:p>
            <a:pPr lvl="1"/>
            <a:r>
              <a:rPr lang="en-US" dirty="0" smtClean="0"/>
              <a:t>Bank of Rochester…				16.25%</a:t>
            </a:r>
          </a:p>
          <a:p>
            <a:pPr lvl="1"/>
            <a:r>
              <a:rPr lang="en-US" dirty="0" smtClean="0"/>
              <a:t>Fillmore County Bank, Preston…		20.00%</a:t>
            </a:r>
          </a:p>
          <a:p>
            <a:pPr lvl="1"/>
            <a:r>
              <a:rPr lang="en-US" dirty="0" smtClean="0"/>
              <a:t>Nicollet County Bank, St. Peter…		35.00%</a:t>
            </a:r>
          </a:p>
          <a:p>
            <a:pPr lvl="1"/>
            <a:r>
              <a:rPr lang="en-US" dirty="0" smtClean="0"/>
              <a:t>Bank of St. Paul…				98.00%</a:t>
            </a:r>
          </a:p>
          <a:p>
            <a:pPr lvl="1"/>
            <a:r>
              <a:rPr lang="en-US" dirty="0" smtClean="0"/>
              <a:t>Central Bank, New Ulm…			30.00%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Minnesota’s Bank Failures 1859-62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Central Bank of New Ulm</a:t>
            </a:r>
            <a:br>
              <a:rPr lang="en-US" sz="4000" dirty="0" smtClean="0"/>
            </a:br>
            <a:r>
              <a:rPr lang="en-US" sz="2400" dirty="0" smtClean="0"/>
              <a:t>Knox Brothers cut their losses and closed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72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746469"/>
            <a:ext cx="7354125" cy="3207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35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State Bank of Minnesota (Austin)…		100.00%</a:t>
            </a:r>
          </a:p>
          <a:p>
            <a:pPr lvl="1"/>
            <a:r>
              <a:rPr lang="en-US" dirty="0" smtClean="0"/>
              <a:t>Farmers Bank (Garden City)…			100.00%</a:t>
            </a:r>
          </a:p>
          <a:p>
            <a:pPr lvl="1"/>
            <a:r>
              <a:rPr lang="en-US" dirty="0" smtClean="0"/>
              <a:t>Bank of Red Wing…				100.00%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Minnesota’s Bank Closures 1859-62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Bank of Chatfield</a:t>
            </a:r>
            <a:br>
              <a:rPr lang="en-US" sz="4000" dirty="0" smtClean="0"/>
            </a:br>
            <a:r>
              <a:rPr lang="en-US" sz="2400" dirty="0" smtClean="0"/>
              <a:t>Survivor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74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808591"/>
            <a:ext cx="7354125" cy="3082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5952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La Crosse &amp; La Crescent Bank</a:t>
            </a:r>
            <a:br>
              <a:rPr lang="en-US" sz="4000" dirty="0" smtClean="0"/>
            </a:br>
            <a:r>
              <a:rPr lang="en-US" sz="2400" dirty="0" smtClean="0"/>
              <a:t>Survivor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75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847655"/>
            <a:ext cx="7354125" cy="3004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49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Peoples Bank</a:t>
            </a:r>
            <a:br>
              <a:rPr lang="en-US" sz="4000" dirty="0" smtClean="0"/>
            </a:br>
            <a:r>
              <a:rPr lang="en-US" sz="2400" dirty="0" smtClean="0"/>
              <a:t>Survivor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76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788957"/>
            <a:ext cx="7354125" cy="312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749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Winona County Bank</a:t>
            </a:r>
            <a:br>
              <a:rPr lang="en-US" sz="4000" dirty="0" smtClean="0"/>
            </a:br>
            <a:r>
              <a:rPr lang="en-US" sz="2400" dirty="0" smtClean="0"/>
              <a:t>Survivor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77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48" y="2788957"/>
            <a:ext cx="7162993" cy="312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87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Reboot in 1863</a:t>
            </a:r>
          </a:p>
          <a:p>
            <a:pPr lvl="2"/>
            <a:r>
              <a:rPr lang="en-US" dirty="0" smtClean="0"/>
              <a:t>U.S. bonds required for note security</a:t>
            </a:r>
          </a:p>
          <a:p>
            <a:pPr lvl="2"/>
            <a:r>
              <a:rPr lang="en-US" dirty="0" smtClean="0"/>
              <a:t>Solid footing</a:t>
            </a:r>
          </a:p>
          <a:p>
            <a:pPr lvl="2"/>
            <a:r>
              <a:rPr lang="en-US" dirty="0" smtClean="0"/>
              <a:t>Par redemption among Minnesota banks</a:t>
            </a:r>
          </a:p>
          <a:p>
            <a:pPr lvl="2"/>
            <a:endParaRPr lang="en-US" dirty="0"/>
          </a:p>
          <a:p>
            <a:pPr lvl="1"/>
            <a:r>
              <a:rPr lang="en-US" dirty="0" smtClean="0"/>
              <a:t>Tax of 1865</a:t>
            </a:r>
          </a:p>
          <a:p>
            <a:pPr lvl="2"/>
            <a:r>
              <a:rPr lang="en-US" dirty="0" smtClean="0"/>
              <a:t>Many Minnesota banks converted to national status</a:t>
            </a:r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Minnesota’s Free Banking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92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Bank of Hastings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79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829071"/>
            <a:ext cx="7354125" cy="3041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965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Early U.S. Paper Money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34065"/>
            <a:ext cx="7376290" cy="363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834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Bank of Saint Paul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80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9" y="2824836"/>
            <a:ext cx="7241391" cy="305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118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Bank of Stillwater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81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843934"/>
            <a:ext cx="7354125" cy="301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647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Bank of Red Wing (1</a:t>
            </a:r>
            <a:r>
              <a:rPr lang="en-US" sz="4000" baseline="30000" dirty="0" smtClean="0"/>
              <a:t>st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82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54" y="2824836"/>
            <a:ext cx="7168780" cy="305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467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Bank of Red Wing (2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83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829550"/>
            <a:ext cx="7354125" cy="304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449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Bank of Red Wing (2</a:t>
            </a:r>
            <a:r>
              <a:rPr lang="en-US" sz="4000" baseline="30000" dirty="0" smtClean="0"/>
              <a:t>nd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84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82" y="2831547"/>
            <a:ext cx="7354125" cy="3036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1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Bank of Hastings -&gt; First NB of Hastings</a:t>
            </a:r>
          </a:p>
          <a:p>
            <a:pPr lvl="1"/>
            <a:r>
              <a:rPr lang="en-US" dirty="0" smtClean="0"/>
              <a:t>Thorne’s Bank -&gt; Merchants NB of Hastings</a:t>
            </a:r>
          </a:p>
          <a:p>
            <a:pPr lvl="1"/>
            <a:r>
              <a:rPr lang="en-US" dirty="0" smtClean="0"/>
              <a:t>Minneapolis Bank -&gt; First NB of Minneapolis</a:t>
            </a:r>
          </a:p>
          <a:p>
            <a:pPr lvl="1"/>
            <a:r>
              <a:rPr lang="en-US" dirty="0" smtClean="0"/>
              <a:t>State Bank of Minnesota -&gt; State NB of Minneapolis</a:t>
            </a:r>
          </a:p>
          <a:p>
            <a:pPr lvl="1"/>
            <a:r>
              <a:rPr lang="en-US" dirty="0" smtClean="0"/>
              <a:t>Bank of Red Wing -&gt; First NB of Red Wing</a:t>
            </a:r>
          </a:p>
          <a:p>
            <a:pPr lvl="1"/>
            <a:r>
              <a:rPr lang="en-US" dirty="0" smtClean="0"/>
              <a:t>Marine Bank -&gt; N Marine B of St. Paul</a:t>
            </a:r>
          </a:p>
          <a:p>
            <a:pPr lvl="1"/>
            <a:r>
              <a:rPr lang="en-US" dirty="0" smtClean="0"/>
              <a:t>Bank of Minnesota -&gt; First NB of St. Paul</a:t>
            </a:r>
          </a:p>
          <a:p>
            <a:pPr lvl="1"/>
            <a:r>
              <a:rPr lang="en-US" dirty="0" smtClean="0"/>
              <a:t>Peoples Bank -&gt; Second NB of St. Paul</a:t>
            </a:r>
          </a:p>
          <a:p>
            <a:pPr lvl="1"/>
            <a:r>
              <a:rPr lang="en-US" dirty="0" smtClean="0"/>
              <a:t>Farmers Bank -&gt; First NB of Shakopee</a:t>
            </a:r>
          </a:p>
          <a:p>
            <a:pPr lvl="1"/>
            <a:r>
              <a:rPr lang="en-US" dirty="0" smtClean="0"/>
              <a:t>Bank of Southern Minnesota -&gt; First NB of Winona</a:t>
            </a:r>
          </a:p>
          <a:p>
            <a:pPr lvl="1"/>
            <a:r>
              <a:rPr lang="en-US" dirty="0" smtClean="0"/>
              <a:t>Winona County Bank -&gt; United NB of Winona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Minnesota’s Bank Conversions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2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26 banks issued</a:t>
            </a:r>
          </a:p>
          <a:p>
            <a:pPr lvl="2"/>
            <a:r>
              <a:rPr lang="en-US" dirty="0" smtClean="0"/>
              <a:t>At least one issued note from each reported</a:t>
            </a:r>
          </a:p>
          <a:p>
            <a:pPr lvl="2"/>
            <a:r>
              <a:rPr lang="en-US" dirty="0" smtClean="0"/>
              <a:t>Marine Bank was the last to surface (last year!)</a:t>
            </a:r>
          </a:p>
          <a:p>
            <a:pPr lvl="1"/>
            <a:r>
              <a:rPr lang="en-US" dirty="0" smtClean="0"/>
              <a:t>9 non-issuing banks known to have notes prepared</a:t>
            </a:r>
          </a:p>
          <a:p>
            <a:pPr lvl="2"/>
            <a:r>
              <a:rPr lang="en-US" dirty="0" smtClean="0"/>
              <a:t>4 proofs and remainders</a:t>
            </a:r>
          </a:p>
          <a:p>
            <a:pPr lvl="2"/>
            <a:r>
              <a:rPr lang="en-US" dirty="0" smtClean="0"/>
              <a:t>2 proofs only</a:t>
            </a:r>
          </a:p>
          <a:p>
            <a:pPr lvl="2"/>
            <a:r>
              <a:rPr lang="en-US" dirty="0" smtClean="0"/>
              <a:t>2 remainders only</a:t>
            </a:r>
          </a:p>
          <a:p>
            <a:pPr lvl="2"/>
            <a:r>
              <a:rPr lang="en-US" dirty="0" smtClean="0"/>
              <a:t>1 unreported (Goodhue County Bank)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Minnesota’s Free Bank Summary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5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Collecting Minnesota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 you up for the challenge?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A very difficult state</a:t>
            </a:r>
          </a:p>
          <a:p>
            <a:pPr lvl="2"/>
            <a:r>
              <a:rPr lang="en-US" dirty="0" smtClean="0"/>
              <a:t>Short time of issue</a:t>
            </a:r>
          </a:p>
          <a:p>
            <a:pPr lvl="3"/>
            <a:r>
              <a:rPr lang="en-US" dirty="0" smtClean="0"/>
              <a:t>Late to statehood</a:t>
            </a:r>
          </a:p>
          <a:p>
            <a:pPr lvl="2"/>
            <a:r>
              <a:rPr lang="en-US" dirty="0" smtClean="0"/>
              <a:t>Few common notes</a:t>
            </a:r>
          </a:p>
          <a:p>
            <a:pPr lvl="3"/>
            <a:r>
              <a:rPr lang="en-US" dirty="0" smtClean="0"/>
              <a:t>Most common are those of failed banks</a:t>
            </a:r>
          </a:p>
          <a:p>
            <a:pPr lvl="3"/>
            <a:r>
              <a:rPr lang="en-US" dirty="0" smtClean="0"/>
              <a:t>Notes of par banks equivalent of national bank notes</a:t>
            </a:r>
          </a:p>
          <a:p>
            <a:pPr lvl="2"/>
            <a:r>
              <a:rPr lang="en-US" dirty="0" smtClean="0"/>
              <a:t>Avid collector base</a:t>
            </a:r>
          </a:p>
          <a:p>
            <a:pPr lvl="2"/>
            <a:r>
              <a:rPr lang="en-US" dirty="0" smtClean="0"/>
              <a:t>High prices</a:t>
            </a:r>
          </a:p>
          <a:p>
            <a:pPr lvl="1"/>
            <a:r>
              <a:rPr lang="en-US" dirty="0" smtClean="0"/>
              <a:t>Deep South states most common</a:t>
            </a:r>
          </a:p>
          <a:p>
            <a:pPr lvl="1"/>
            <a:r>
              <a:rPr lang="en-US" dirty="0" smtClean="0"/>
              <a:t>New England also common</a:t>
            </a:r>
          </a:p>
          <a:p>
            <a:pPr lvl="1"/>
            <a:r>
              <a:rPr lang="en-US" dirty="0" smtClean="0"/>
              <a:t>“Western” states generally more difficult</a:t>
            </a:r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Minnesota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3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Some of my favorites</a:t>
            </a:r>
          </a:p>
          <a:p>
            <a:pPr lvl="2"/>
            <a:r>
              <a:rPr lang="en-US" dirty="0" smtClean="0"/>
              <a:t>Bank Notes</a:t>
            </a:r>
          </a:p>
          <a:p>
            <a:pPr lvl="2"/>
            <a:r>
              <a:rPr lang="en-US" dirty="0" smtClean="0"/>
              <a:t>Scrip</a:t>
            </a:r>
          </a:p>
          <a:p>
            <a:pPr lvl="1"/>
            <a:r>
              <a:rPr lang="en-US" dirty="0" smtClean="0"/>
              <a:t>Ancillary areas</a:t>
            </a:r>
          </a:p>
          <a:p>
            <a:pPr lvl="1"/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Minnesota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56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Early U.S. Paper Money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0373" y="2937881"/>
            <a:ext cx="3631944" cy="2824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1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Discoveries Keep it Fun</a:t>
            </a:r>
            <a:br>
              <a:rPr lang="en-US" sz="4000" dirty="0"/>
            </a:br>
            <a:r>
              <a:rPr lang="en-US" sz="4000" dirty="0"/>
              <a:t>Central Bank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90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0" y="2514600"/>
            <a:ext cx="7520570" cy="3279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972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Discoveries Keep it Fun</a:t>
            </a:r>
            <a:br>
              <a:rPr lang="en-US" sz="4000" dirty="0" smtClean="0"/>
            </a:br>
            <a:r>
              <a:rPr lang="en-US" sz="4000" dirty="0" smtClean="0"/>
              <a:t>Marine Bank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91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4" y="2590800"/>
            <a:ext cx="7459713" cy="335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77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Discoveries Keep it Fun</a:t>
            </a:r>
            <a:br>
              <a:rPr lang="en-US" sz="4000" dirty="0" smtClean="0"/>
            </a:br>
            <a:r>
              <a:rPr lang="en-US" sz="4000" dirty="0" smtClean="0"/>
              <a:t>$3 Nicollet County Bank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92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4" y="2633630"/>
            <a:ext cx="7459713" cy="3267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946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Discoveries Keep it Fun</a:t>
            </a:r>
            <a:br>
              <a:rPr lang="en-US" sz="4000" dirty="0" smtClean="0"/>
            </a:br>
            <a:r>
              <a:rPr lang="en-US" sz="4000" dirty="0" smtClean="0"/>
              <a:t>Minnesota Valley Bank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93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64" y="2751945"/>
            <a:ext cx="7459713" cy="3030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1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Discoveries Keep it Fun</a:t>
            </a:r>
            <a:br>
              <a:rPr lang="en-US" sz="4000" dirty="0" smtClean="0"/>
            </a:br>
            <a:r>
              <a:rPr lang="en-US" sz="4000" dirty="0" smtClean="0"/>
              <a:t>New Ulm /St. Peter Scrip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94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07" y="2744750"/>
            <a:ext cx="4336876" cy="2986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821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Scrip</a:t>
            </a:r>
            <a:br>
              <a:rPr lang="en-US" sz="4000" dirty="0" smtClean="0"/>
            </a:br>
            <a:r>
              <a:rPr lang="en-US" sz="4000" dirty="0" smtClean="0"/>
              <a:t>Not beautiful but rare!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95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2992216"/>
            <a:ext cx="5551699" cy="2492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4506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endParaRPr lang="en-US" dirty="0"/>
          </a:p>
          <a:p>
            <a:pPr lvl="1"/>
            <a:r>
              <a:rPr lang="en-US" dirty="0" smtClean="0"/>
              <a:t>Ancillary Obsoletes</a:t>
            </a:r>
          </a:p>
          <a:p>
            <a:pPr lvl="2"/>
            <a:r>
              <a:rPr lang="en-US" dirty="0" smtClean="0"/>
              <a:t>Advertising Notes</a:t>
            </a:r>
          </a:p>
          <a:p>
            <a:pPr lvl="2"/>
            <a:r>
              <a:rPr lang="en-US" dirty="0" smtClean="0"/>
              <a:t>College Currency</a:t>
            </a:r>
          </a:p>
          <a:p>
            <a:pPr lvl="2"/>
            <a:r>
              <a:rPr lang="en-US" dirty="0" smtClean="0"/>
              <a:t>Panic of 1893</a:t>
            </a:r>
          </a:p>
          <a:p>
            <a:pPr lvl="2"/>
            <a:r>
              <a:rPr lang="en-US" dirty="0" smtClean="0"/>
              <a:t>Panic of 1907</a:t>
            </a:r>
          </a:p>
          <a:p>
            <a:pPr lvl="2"/>
            <a:r>
              <a:rPr lang="en-US" dirty="0" smtClean="0"/>
              <a:t>Depression Scrip</a:t>
            </a:r>
          </a:p>
          <a:p>
            <a:pPr lvl="2"/>
            <a:r>
              <a:rPr lang="en-US" dirty="0" smtClean="0"/>
              <a:t>Labor Exchange Scrip</a:t>
            </a:r>
          </a:p>
          <a:p>
            <a:pPr lvl="2"/>
            <a:r>
              <a:rPr lang="en-US" dirty="0" smtClean="0"/>
              <a:t>Cardboard Scrip</a:t>
            </a:r>
          </a:p>
          <a:p>
            <a:pPr lvl="2"/>
            <a:r>
              <a:rPr lang="en-US" dirty="0" smtClean="0"/>
              <a:t>Tiffany Commission Scrip</a:t>
            </a:r>
          </a:p>
          <a:p>
            <a:pPr lvl="2"/>
            <a:r>
              <a:rPr lang="en-US" dirty="0" smtClean="0"/>
              <a:t>U.S. Postal Notes</a:t>
            </a:r>
          </a:p>
          <a:p>
            <a:pPr lvl="2"/>
            <a:r>
              <a:rPr lang="en-US" dirty="0" smtClean="0"/>
              <a:t>Savings Scrip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Minnesota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62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r>
              <a:rPr lang="en-US" dirty="0"/>
              <a:t>Where to start</a:t>
            </a:r>
          </a:p>
          <a:p>
            <a:pPr lvl="2"/>
            <a:r>
              <a:rPr lang="en-US" dirty="0"/>
              <a:t>Buy the </a:t>
            </a:r>
            <a:r>
              <a:rPr lang="en-US" dirty="0" smtClean="0"/>
              <a:t>book</a:t>
            </a:r>
          </a:p>
          <a:p>
            <a:pPr lvl="2"/>
            <a:r>
              <a:rPr lang="en-US" dirty="0" smtClean="0"/>
              <a:t>Caveat emptor</a:t>
            </a:r>
          </a:p>
          <a:p>
            <a:pPr lvl="3"/>
            <a:r>
              <a:rPr lang="en-US" dirty="0" smtClean="0"/>
              <a:t>Learn to grade</a:t>
            </a:r>
          </a:p>
          <a:p>
            <a:pPr lvl="3"/>
            <a:r>
              <a:rPr lang="en-US" dirty="0" smtClean="0"/>
              <a:t>Research</a:t>
            </a:r>
            <a:endParaRPr lang="en-US" dirty="0"/>
          </a:p>
          <a:p>
            <a:pPr lvl="2"/>
            <a:r>
              <a:rPr lang="en-US" dirty="0"/>
              <a:t>Easiest to obtain</a:t>
            </a:r>
          </a:p>
          <a:p>
            <a:pPr lvl="3"/>
            <a:r>
              <a:rPr lang="en-US" dirty="0"/>
              <a:t>Dayton bank</a:t>
            </a:r>
          </a:p>
          <a:p>
            <a:pPr lvl="3"/>
            <a:r>
              <a:rPr lang="en-US" dirty="0"/>
              <a:t>Peoples Bank</a:t>
            </a:r>
          </a:p>
          <a:p>
            <a:pPr lvl="3"/>
            <a:r>
              <a:rPr lang="en-US" dirty="0"/>
              <a:t>Scrip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Collecting Minnesota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71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Easy Start</a:t>
            </a:r>
            <a:br>
              <a:rPr lang="en-US" sz="4000" dirty="0" smtClean="0"/>
            </a:br>
            <a:r>
              <a:rPr lang="en-US" sz="4000" dirty="0" smtClean="0"/>
              <a:t>Dayton Bank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98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72" y="2590800"/>
            <a:ext cx="7333497" cy="3091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76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Easy Start</a:t>
            </a:r>
            <a:br>
              <a:rPr lang="en-US" sz="4000" dirty="0" smtClean="0"/>
            </a:br>
            <a:r>
              <a:rPr lang="en-US" sz="4000" dirty="0" smtClean="0"/>
              <a:t>Peoples Bank</a:t>
            </a:r>
            <a:endParaRPr lang="en-US" sz="4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74D12-9939-4D11-B012-CF6269ED10D0}" type="slidenum">
              <a:rPr lang="en-US" smtClean="0"/>
              <a:t>99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72" y="2590800"/>
            <a:ext cx="7231496" cy="3091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202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4879</TotalTime>
  <Words>2221</Words>
  <Application>Microsoft Office PowerPoint</Application>
  <PresentationFormat>On-screen Show (4:3)</PresentationFormat>
  <Paragraphs>672</Paragraphs>
  <Slides>104</Slides>
  <Notes>104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104</vt:i4>
      </vt:variant>
    </vt:vector>
  </HeadingPairs>
  <TitlesOfParts>
    <vt:vector size="109" baseType="lpstr">
      <vt:lpstr>Arial</vt:lpstr>
      <vt:lpstr>Book Antiqua</vt:lpstr>
      <vt:lpstr>Calibri</vt:lpstr>
      <vt:lpstr>Wingdings</vt:lpstr>
      <vt:lpstr>Hardcover</vt:lpstr>
      <vt:lpstr> Introduction to Minnesota Obsolete Bank Notes &amp; Scrip </vt:lpstr>
      <vt:lpstr>Minnesota Obsoletes</vt:lpstr>
      <vt:lpstr>Background</vt:lpstr>
      <vt:lpstr>Early U.S. Paper Money</vt:lpstr>
      <vt:lpstr>Early U.S. Paper Money</vt:lpstr>
      <vt:lpstr>Early U.S. Paper Money</vt:lpstr>
      <vt:lpstr>Early U.S. Paper Money</vt:lpstr>
      <vt:lpstr>Early U.S. Paper Money</vt:lpstr>
      <vt:lpstr>Early U.S. Paper Money</vt:lpstr>
      <vt:lpstr>Early U.S. Paper Money</vt:lpstr>
      <vt:lpstr>Obsolete Note Era</vt:lpstr>
      <vt:lpstr>Obsolete Note Era</vt:lpstr>
      <vt:lpstr>Private Issues</vt:lpstr>
      <vt:lpstr>Obsolete Note Era</vt:lpstr>
      <vt:lpstr>Chartered Banking</vt:lpstr>
      <vt:lpstr>Chartered Bank Note</vt:lpstr>
      <vt:lpstr>Chartered Bank Note</vt:lpstr>
      <vt:lpstr>Free Banking</vt:lpstr>
      <vt:lpstr>Free Bank Note</vt:lpstr>
      <vt:lpstr>Problems with State Banking </vt:lpstr>
      <vt:lpstr>Private Issues</vt:lpstr>
      <vt:lpstr>End of Obsolete Bank Note era</vt:lpstr>
      <vt:lpstr>Collecting Obsoletes</vt:lpstr>
      <vt:lpstr>PowerPoint Presentation</vt:lpstr>
      <vt:lpstr>Collecting Obsoletes</vt:lpstr>
      <vt:lpstr>Vignettes</vt:lpstr>
      <vt:lpstr>Vignettes</vt:lpstr>
      <vt:lpstr>Collecting Obsoletes</vt:lpstr>
      <vt:lpstr>Denominations</vt:lpstr>
      <vt:lpstr>Denominations</vt:lpstr>
      <vt:lpstr>Denominations</vt:lpstr>
      <vt:lpstr>Denominations</vt:lpstr>
      <vt:lpstr>Denominations</vt:lpstr>
      <vt:lpstr>Denominations</vt:lpstr>
      <vt:lpstr>Collecting Obsoletes</vt:lpstr>
      <vt:lpstr>Signers</vt:lpstr>
      <vt:lpstr>John Jay Knox</vt:lpstr>
      <vt:lpstr>Singers</vt:lpstr>
      <vt:lpstr>Collecting Obsoletes</vt:lpstr>
      <vt:lpstr>Collecting Obsoletes</vt:lpstr>
      <vt:lpstr>Proofs</vt:lpstr>
      <vt:lpstr>Collecting Obsoletes</vt:lpstr>
      <vt:lpstr>Issued Notes</vt:lpstr>
      <vt:lpstr>Collecting Obsoletes</vt:lpstr>
      <vt:lpstr>Remainders</vt:lpstr>
      <vt:lpstr>Collecting Obsoletes</vt:lpstr>
      <vt:lpstr>Minnesota Experience</vt:lpstr>
      <vt:lpstr>Minnesota Experience</vt:lpstr>
      <vt:lpstr>Bank of Saint Croix</vt:lpstr>
      <vt:lpstr>Reincarnated</vt:lpstr>
      <vt:lpstr>Minnesota Experience</vt:lpstr>
      <vt:lpstr>Borup &amp; Oakes</vt:lpstr>
      <vt:lpstr>Minnesota Experience</vt:lpstr>
      <vt:lpstr>Fraudulent Issues</vt:lpstr>
      <vt:lpstr>Fraudulent Issues</vt:lpstr>
      <vt:lpstr>Minnesota Experience</vt:lpstr>
      <vt:lpstr>Endorsed Notes</vt:lpstr>
      <vt:lpstr>Endorsed Notes</vt:lpstr>
      <vt:lpstr>Minnesota Experience</vt:lpstr>
      <vt:lpstr>State of Minnesota</vt:lpstr>
      <vt:lpstr>Minnesota Experience</vt:lpstr>
      <vt:lpstr>Minnesota’s Free Banking</vt:lpstr>
      <vt:lpstr>Minnesota’s Free Banking</vt:lpstr>
      <vt:lpstr>Exchange Bank of Glencoe A Railroad Bank</vt:lpstr>
      <vt:lpstr>Central Bank of New Ulm An Investors Bank</vt:lpstr>
      <vt:lpstr>Winona County Bank A Bankers Bank</vt:lpstr>
      <vt:lpstr>Minnesota’s Free Banking</vt:lpstr>
      <vt:lpstr>Central Bank of New Ulm Returned Circulation to Auditor</vt:lpstr>
      <vt:lpstr>Bank of Rochester Chose to Close – Failed</vt:lpstr>
      <vt:lpstr>Minnesota’s Free Banking</vt:lpstr>
      <vt:lpstr>Minnesota’s Bank Failures 1859-62</vt:lpstr>
      <vt:lpstr>Central Bank of New Ulm Knox Brothers cut their losses and closed</vt:lpstr>
      <vt:lpstr>Minnesota’s Bank Closures 1859-62</vt:lpstr>
      <vt:lpstr>Bank of Chatfield Survivor</vt:lpstr>
      <vt:lpstr>La Crosse &amp; La Crescent Bank Survivor</vt:lpstr>
      <vt:lpstr>Peoples Bank Survivor</vt:lpstr>
      <vt:lpstr>Winona County Bank Survivor</vt:lpstr>
      <vt:lpstr>Minnesota’s Free Banking</vt:lpstr>
      <vt:lpstr>Bank of Hastings</vt:lpstr>
      <vt:lpstr>Bank of Saint Paul</vt:lpstr>
      <vt:lpstr>Bank of Stillwater</vt:lpstr>
      <vt:lpstr>Bank of Red Wing (1st)</vt:lpstr>
      <vt:lpstr>Bank of Red Wing (2nd)</vt:lpstr>
      <vt:lpstr>Bank of Red Wing (2nd)</vt:lpstr>
      <vt:lpstr>Minnesota’s Bank Conversions</vt:lpstr>
      <vt:lpstr>Minnesota’s Free Bank Summary</vt:lpstr>
      <vt:lpstr>Collecting Minnesota</vt:lpstr>
      <vt:lpstr>Collecting Minnesota</vt:lpstr>
      <vt:lpstr>Collecting Minnesota</vt:lpstr>
      <vt:lpstr>Discoveries Keep it Fun Central Bank</vt:lpstr>
      <vt:lpstr>Discoveries Keep it Fun Marine Bank</vt:lpstr>
      <vt:lpstr>Discoveries Keep it Fun $3 Nicollet County Bank</vt:lpstr>
      <vt:lpstr>Discoveries Keep it Fun Minnesota Valley Bank</vt:lpstr>
      <vt:lpstr>Discoveries Keep it Fun New Ulm /St. Peter Scrip</vt:lpstr>
      <vt:lpstr>Scrip Not beautiful but rare!</vt:lpstr>
      <vt:lpstr>Collecting Minnesota</vt:lpstr>
      <vt:lpstr>Collecting Minnesota</vt:lpstr>
      <vt:lpstr>Easy Start Dayton Bank</vt:lpstr>
      <vt:lpstr>Easy Start Peoples Bank</vt:lpstr>
      <vt:lpstr>Easy Start R. J. Mendenhall</vt:lpstr>
      <vt:lpstr>Easy Start C. H. Pettit Endorsed Note</vt:lpstr>
      <vt:lpstr>Easy Start State of Minnesota</vt:lpstr>
      <vt:lpstr>Collecting Minnesota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Size Replacement National Bank Notes, 1903-1920</dc:title>
  <dc:creator>Administrator</dc:creator>
  <cp:lastModifiedBy>Hewitt, R. Shawn</cp:lastModifiedBy>
  <cp:revision>401</cp:revision>
  <cp:lastPrinted>2014-06-04T19:22:57Z</cp:lastPrinted>
  <dcterms:created xsi:type="dcterms:W3CDTF">2013-01-31T16:13:37Z</dcterms:created>
  <dcterms:modified xsi:type="dcterms:W3CDTF">2019-02-11T19:24:28Z</dcterms:modified>
</cp:coreProperties>
</file>