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7.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80.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1"/>
  </p:notesMasterIdLst>
  <p:handoutMasterIdLst>
    <p:handoutMasterId r:id="rId92"/>
  </p:handoutMasterIdLst>
  <p:sldIdLst>
    <p:sldId id="256" r:id="rId2"/>
    <p:sldId id="257" r:id="rId3"/>
    <p:sldId id="280" r:id="rId4"/>
    <p:sldId id="333" r:id="rId5"/>
    <p:sldId id="356" r:id="rId6"/>
    <p:sldId id="343" r:id="rId7"/>
    <p:sldId id="334" r:id="rId8"/>
    <p:sldId id="350" r:id="rId9"/>
    <p:sldId id="352" r:id="rId10"/>
    <p:sldId id="351" r:id="rId11"/>
    <p:sldId id="353" r:id="rId12"/>
    <p:sldId id="336" r:id="rId13"/>
    <p:sldId id="260" r:id="rId14"/>
    <p:sldId id="337" r:id="rId15"/>
    <p:sldId id="318" r:id="rId16"/>
    <p:sldId id="364" r:id="rId17"/>
    <p:sldId id="354" r:id="rId18"/>
    <p:sldId id="319" r:id="rId19"/>
    <p:sldId id="322" r:id="rId20"/>
    <p:sldId id="321" r:id="rId21"/>
    <p:sldId id="262" r:id="rId22"/>
    <p:sldId id="341" r:id="rId23"/>
    <p:sldId id="264" r:id="rId24"/>
    <p:sldId id="265" r:id="rId25"/>
    <p:sldId id="266" r:id="rId26"/>
    <p:sldId id="267" r:id="rId27"/>
    <p:sldId id="268" r:id="rId28"/>
    <p:sldId id="317" r:id="rId29"/>
    <p:sldId id="269" r:id="rId30"/>
    <p:sldId id="270" r:id="rId31"/>
    <p:sldId id="271" r:id="rId32"/>
    <p:sldId id="274" r:id="rId33"/>
    <p:sldId id="278" r:id="rId34"/>
    <p:sldId id="359" r:id="rId35"/>
    <p:sldId id="360" r:id="rId36"/>
    <p:sldId id="279" r:id="rId37"/>
    <p:sldId id="281" r:id="rId38"/>
    <p:sldId id="362" r:id="rId39"/>
    <p:sldId id="282" r:id="rId40"/>
    <p:sldId id="291" r:id="rId41"/>
    <p:sldId id="338" r:id="rId42"/>
    <p:sldId id="363" r:id="rId43"/>
    <p:sldId id="326" r:id="rId44"/>
    <p:sldId id="283" r:id="rId45"/>
    <p:sldId id="327" r:id="rId46"/>
    <p:sldId id="284" r:id="rId47"/>
    <p:sldId id="328" r:id="rId48"/>
    <p:sldId id="285" r:id="rId49"/>
    <p:sldId id="329" r:id="rId50"/>
    <p:sldId id="355" r:id="rId51"/>
    <p:sldId id="365" r:id="rId52"/>
    <p:sldId id="277" r:id="rId53"/>
    <p:sldId id="287" r:id="rId54"/>
    <p:sldId id="288" r:id="rId55"/>
    <p:sldId id="289" r:id="rId56"/>
    <p:sldId id="290" r:id="rId57"/>
    <p:sldId id="330" r:id="rId58"/>
    <p:sldId id="292" r:id="rId59"/>
    <p:sldId id="331" r:id="rId60"/>
    <p:sldId id="293" r:id="rId61"/>
    <p:sldId id="332" r:id="rId62"/>
    <p:sldId id="294" r:id="rId63"/>
    <p:sldId id="295" r:id="rId64"/>
    <p:sldId id="296" r:id="rId65"/>
    <p:sldId id="297" r:id="rId66"/>
    <p:sldId id="298" r:id="rId67"/>
    <p:sldId id="299" r:id="rId68"/>
    <p:sldId id="300" r:id="rId69"/>
    <p:sldId id="302" r:id="rId70"/>
    <p:sldId id="339" r:id="rId71"/>
    <p:sldId id="303" r:id="rId72"/>
    <p:sldId id="304" r:id="rId73"/>
    <p:sldId id="346" r:id="rId74"/>
    <p:sldId id="345" r:id="rId75"/>
    <p:sldId id="320" r:id="rId76"/>
    <p:sldId id="358" r:id="rId77"/>
    <p:sldId id="308" r:id="rId78"/>
    <p:sldId id="342" r:id="rId79"/>
    <p:sldId id="305" r:id="rId80"/>
    <p:sldId id="306" r:id="rId81"/>
    <p:sldId id="340" r:id="rId82"/>
    <p:sldId id="348" r:id="rId83"/>
    <p:sldId id="347" r:id="rId84"/>
    <p:sldId id="313" r:id="rId85"/>
    <p:sldId id="316" r:id="rId86"/>
    <p:sldId id="314" r:id="rId87"/>
    <p:sldId id="315" r:id="rId88"/>
    <p:sldId id="361" r:id="rId89"/>
    <p:sldId id="344" r:id="rId9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457" autoAdjust="0"/>
  </p:normalViewPr>
  <p:slideViewPr>
    <p:cSldViewPr>
      <p:cViewPr varScale="1">
        <p:scale>
          <a:sx n="89" d="100"/>
          <a:sy n="89" d="100"/>
        </p:scale>
        <p:origin x="-2274" y="-90"/>
      </p:cViewPr>
      <p:guideLst>
        <p:guide orient="horz" pos="2160"/>
        <p:guide pos="2880"/>
      </p:guideLst>
    </p:cSldViewPr>
  </p:slideViewPr>
  <p:notesTextViewPr>
    <p:cViewPr>
      <p:scale>
        <a:sx n="1" d="1"/>
        <a:sy n="1" d="1"/>
      </p:scale>
      <p:origin x="0" y="0"/>
    </p:cViewPr>
  </p:notesTextViewPr>
  <p:sorterViewPr>
    <p:cViewPr>
      <p:scale>
        <a:sx n="100" d="100"/>
        <a:sy n="100" d="100"/>
      </p:scale>
      <p:origin x="0" y="1314"/>
    </p:cViewPr>
  </p:sorterViewPr>
  <p:notesViewPr>
    <p:cSldViewPr>
      <p:cViewPr varScale="1">
        <p:scale>
          <a:sx n="84" d="100"/>
          <a:sy n="84" d="100"/>
        </p:scale>
        <p:origin x="-3768"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latin typeface="Arial Black" pitchFamily="34" charset="0"/>
              </a:defRPr>
            </a:pPr>
            <a:r>
              <a:rPr lang="en-US" sz="1600">
                <a:latin typeface="Arial Black" pitchFamily="34" charset="0"/>
              </a:rPr>
              <a:t>Number</a:t>
            </a:r>
            <a:r>
              <a:rPr lang="en-US" sz="1600" baseline="0">
                <a:latin typeface="Arial Black" pitchFamily="34" charset="0"/>
              </a:rPr>
              <a:t> of Replacement Serials Observed</a:t>
            </a:r>
          </a:p>
          <a:p>
            <a:pPr>
              <a:defRPr sz="1600">
                <a:latin typeface="Arial Black" pitchFamily="34" charset="0"/>
              </a:defRPr>
            </a:pPr>
            <a:r>
              <a:rPr lang="en-US" sz="1600" baseline="0">
                <a:latin typeface="Arial Black" pitchFamily="34" charset="0"/>
              </a:rPr>
              <a:t>by Year of Production and Bank Serial</a:t>
            </a:r>
            <a:endParaRPr lang="en-US" sz="1600">
              <a:latin typeface="Arial Black" pitchFamily="34" charset="0"/>
            </a:endParaRPr>
          </a:p>
        </c:rich>
      </c:tx>
      <c:layout/>
      <c:overlay val="0"/>
    </c:title>
    <c:autoTitleDeleted val="0"/>
    <c:plotArea>
      <c:layout/>
      <c:barChart>
        <c:barDir val="col"/>
        <c:grouping val="stacked"/>
        <c:varyColors val="0"/>
        <c:ser>
          <c:idx val="3"/>
          <c:order val="0"/>
          <c:tx>
            <c:strRef>
              <c:f>Data!$R$5</c:f>
              <c:strCache>
                <c:ptCount val="1"/>
                <c:pt idx="0">
                  <c:v>Serial No. 1</c:v>
                </c:pt>
              </c:strCache>
            </c:strRef>
          </c:tx>
          <c:spPr>
            <a:solidFill>
              <a:schemeClr val="accent2">
                <a:lumMod val="60000"/>
                <a:lumOff val="40000"/>
              </a:schemeClr>
            </a:solidFill>
            <a:ln>
              <a:solidFill>
                <a:schemeClr val="tx1"/>
              </a:solidFill>
            </a:ln>
          </c:spPr>
          <c:invertIfNegative val="0"/>
          <c:cat>
            <c:numRef>
              <c:f>Data!$I$7:$I$23</c:f>
              <c:numCache>
                <c:formatCode>General</c:formatCode>
                <c:ptCount val="17"/>
                <c:pt idx="0">
                  <c:v>1904</c:v>
                </c:pt>
                <c:pt idx="1">
                  <c:v>1905</c:v>
                </c:pt>
                <c:pt idx="2">
                  <c:v>1906</c:v>
                </c:pt>
                <c:pt idx="3">
                  <c:v>1907</c:v>
                </c:pt>
                <c:pt idx="4">
                  <c:v>1908</c:v>
                </c:pt>
                <c:pt idx="5">
                  <c:v>1909</c:v>
                </c:pt>
                <c:pt idx="6">
                  <c:v>1910</c:v>
                </c:pt>
                <c:pt idx="7">
                  <c:v>1911</c:v>
                </c:pt>
                <c:pt idx="8">
                  <c:v>1912</c:v>
                </c:pt>
                <c:pt idx="9">
                  <c:v>1913</c:v>
                </c:pt>
                <c:pt idx="10">
                  <c:v>1914</c:v>
                </c:pt>
                <c:pt idx="11">
                  <c:v>1915</c:v>
                </c:pt>
                <c:pt idx="12">
                  <c:v>1916</c:v>
                </c:pt>
                <c:pt idx="13">
                  <c:v>1917</c:v>
                </c:pt>
                <c:pt idx="14">
                  <c:v>1918</c:v>
                </c:pt>
                <c:pt idx="15">
                  <c:v>1919</c:v>
                </c:pt>
                <c:pt idx="16">
                  <c:v>1920</c:v>
                </c:pt>
              </c:numCache>
            </c:numRef>
          </c:cat>
          <c:val>
            <c:numRef>
              <c:f>Data!$R$7:$R$23</c:f>
              <c:numCache>
                <c:formatCode>General</c:formatCode>
                <c:ptCount val="17"/>
                <c:pt idx="0">
                  <c:v>4</c:v>
                </c:pt>
                <c:pt idx="1">
                  <c:v>9</c:v>
                </c:pt>
                <c:pt idx="2">
                  <c:v>8</c:v>
                </c:pt>
                <c:pt idx="3">
                  <c:v>6</c:v>
                </c:pt>
                <c:pt idx="4">
                  <c:v>8</c:v>
                </c:pt>
                <c:pt idx="5">
                  <c:v>7</c:v>
                </c:pt>
                <c:pt idx="6">
                  <c:v>6</c:v>
                </c:pt>
                <c:pt idx="7">
                  <c:v>0</c:v>
                </c:pt>
                <c:pt idx="8">
                  <c:v>0</c:v>
                </c:pt>
                <c:pt idx="9">
                  <c:v>0</c:v>
                </c:pt>
                <c:pt idx="10">
                  <c:v>0</c:v>
                </c:pt>
                <c:pt idx="11">
                  <c:v>0</c:v>
                </c:pt>
                <c:pt idx="12">
                  <c:v>0</c:v>
                </c:pt>
                <c:pt idx="13">
                  <c:v>0</c:v>
                </c:pt>
                <c:pt idx="14">
                  <c:v>0</c:v>
                </c:pt>
                <c:pt idx="15">
                  <c:v>0</c:v>
                </c:pt>
                <c:pt idx="16">
                  <c:v>0</c:v>
                </c:pt>
              </c:numCache>
            </c:numRef>
          </c:val>
        </c:ser>
        <c:ser>
          <c:idx val="1"/>
          <c:order val="1"/>
          <c:tx>
            <c:strRef>
              <c:f>Data!$S$5</c:f>
              <c:strCache>
                <c:ptCount val="1"/>
                <c:pt idx="0">
                  <c:v>First-of-Run</c:v>
                </c:pt>
              </c:strCache>
            </c:strRef>
          </c:tx>
          <c:spPr>
            <a:solidFill>
              <a:schemeClr val="accent3">
                <a:lumMod val="60000"/>
                <a:lumOff val="40000"/>
              </a:schemeClr>
            </a:solidFill>
            <a:ln>
              <a:solidFill>
                <a:schemeClr val="tx1"/>
              </a:solidFill>
            </a:ln>
          </c:spPr>
          <c:invertIfNegative val="0"/>
          <c:val>
            <c:numRef>
              <c:f>Data!$S$7:$S$23</c:f>
              <c:numCache>
                <c:formatCode>General</c:formatCode>
                <c:ptCount val="17"/>
                <c:pt idx="0">
                  <c:v>1</c:v>
                </c:pt>
                <c:pt idx="1">
                  <c:v>1</c:v>
                </c:pt>
                <c:pt idx="2">
                  <c:v>0</c:v>
                </c:pt>
                <c:pt idx="3">
                  <c:v>2</c:v>
                </c:pt>
                <c:pt idx="4">
                  <c:v>1</c:v>
                </c:pt>
                <c:pt idx="5">
                  <c:v>0</c:v>
                </c:pt>
                <c:pt idx="6">
                  <c:v>0</c:v>
                </c:pt>
                <c:pt idx="7">
                  <c:v>0</c:v>
                </c:pt>
                <c:pt idx="8">
                  <c:v>0</c:v>
                </c:pt>
                <c:pt idx="9">
                  <c:v>0</c:v>
                </c:pt>
                <c:pt idx="10">
                  <c:v>0</c:v>
                </c:pt>
                <c:pt idx="11">
                  <c:v>0</c:v>
                </c:pt>
                <c:pt idx="12">
                  <c:v>0</c:v>
                </c:pt>
                <c:pt idx="13">
                  <c:v>0</c:v>
                </c:pt>
                <c:pt idx="14">
                  <c:v>0</c:v>
                </c:pt>
                <c:pt idx="15">
                  <c:v>0</c:v>
                </c:pt>
                <c:pt idx="16">
                  <c:v>0</c:v>
                </c:pt>
              </c:numCache>
            </c:numRef>
          </c:val>
        </c:ser>
        <c:ser>
          <c:idx val="0"/>
          <c:order val="2"/>
          <c:tx>
            <c:strRef>
              <c:f>Data!$T$5</c:f>
              <c:strCache>
                <c:ptCount val="1"/>
                <c:pt idx="0">
                  <c:v>All Others</c:v>
                </c:pt>
              </c:strCache>
            </c:strRef>
          </c:tx>
          <c:spPr>
            <a:solidFill>
              <a:schemeClr val="accent1"/>
            </a:solidFill>
            <a:ln>
              <a:solidFill>
                <a:schemeClr val="tx1"/>
              </a:solidFill>
            </a:ln>
          </c:spPr>
          <c:invertIfNegative val="0"/>
          <c:val>
            <c:numRef>
              <c:f>Data!$T$7:$T$23</c:f>
              <c:numCache>
                <c:formatCode>General</c:formatCode>
                <c:ptCount val="17"/>
                <c:pt idx="0">
                  <c:v>4</c:v>
                </c:pt>
                <c:pt idx="1">
                  <c:v>3</c:v>
                </c:pt>
                <c:pt idx="2">
                  <c:v>1</c:v>
                </c:pt>
                <c:pt idx="3">
                  <c:v>4</c:v>
                </c:pt>
                <c:pt idx="4">
                  <c:v>3</c:v>
                </c:pt>
                <c:pt idx="5">
                  <c:v>3</c:v>
                </c:pt>
                <c:pt idx="6">
                  <c:v>1</c:v>
                </c:pt>
                <c:pt idx="7">
                  <c:v>0</c:v>
                </c:pt>
                <c:pt idx="8">
                  <c:v>1</c:v>
                </c:pt>
                <c:pt idx="9">
                  <c:v>1</c:v>
                </c:pt>
                <c:pt idx="10">
                  <c:v>2</c:v>
                </c:pt>
                <c:pt idx="11">
                  <c:v>2</c:v>
                </c:pt>
                <c:pt idx="12">
                  <c:v>1</c:v>
                </c:pt>
                <c:pt idx="13">
                  <c:v>0</c:v>
                </c:pt>
                <c:pt idx="14">
                  <c:v>4</c:v>
                </c:pt>
                <c:pt idx="15">
                  <c:v>3</c:v>
                </c:pt>
                <c:pt idx="16">
                  <c:v>7</c:v>
                </c:pt>
              </c:numCache>
            </c:numRef>
          </c:val>
        </c:ser>
        <c:dLbls>
          <c:showLegendKey val="0"/>
          <c:showVal val="0"/>
          <c:showCatName val="0"/>
          <c:showSerName val="0"/>
          <c:showPercent val="0"/>
          <c:showBubbleSize val="0"/>
        </c:dLbls>
        <c:gapWidth val="75"/>
        <c:overlap val="100"/>
        <c:axId val="139218304"/>
        <c:axId val="139220096"/>
      </c:barChart>
      <c:catAx>
        <c:axId val="139218304"/>
        <c:scaling>
          <c:orientation val="minMax"/>
        </c:scaling>
        <c:delete val="0"/>
        <c:axPos val="b"/>
        <c:numFmt formatCode="General" sourceLinked="1"/>
        <c:majorTickMark val="none"/>
        <c:minorTickMark val="none"/>
        <c:tickLblPos val="nextTo"/>
        <c:txPr>
          <a:bodyPr/>
          <a:lstStyle/>
          <a:p>
            <a:pPr>
              <a:defRPr b="0" i="0">
                <a:latin typeface="Arial Black" pitchFamily="34" charset="0"/>
              </a:defRPr>
            </a:pPr>
            <a:endParaRPr lang="en-US"/>
          </a:p>
        </c:txPr>
        <c:crossAx val="139220096"/>
        <c:crosses val="autoZero"/>
        <c:auto val="1"/>
        <c:lblAlgn val="ctr"/>
        <c:lblOffset val="100"/>
        <c:noMultiLvlLbl val="0"/>
      </c:catAx>
      <c:valAx>
        <c:axId val="139220096"/>
        <c:scaling>
          <c:orientation val="minMax"/>
        </c:scaling>
        <c:delete val="0"/>
        <c:axPos val="l"/>
        <c:majorGridlines/>
        <c:numFmt formatCode="General" sourceLinked="1"/>
        <c:majorTickMark val="none"/>
        <c:minorTickMark val="none"/>
        <c:tickLblPos val="nextTo"/>
        <c:spPr>
          <a:ln w="9525">
            <a:noFill/>
          </a:ln>
        </c:spPr>
        <c:txPr>
          <a:bodyPr/>
          <a:lstStyle/>
          <a:p>
            <a:pPr>
              <a:defRPr>
                <a:latin typeface="Arial Black" pitchFamily="34" charset="0"/>
              </a:defRPr>
            </a:pPr>
            <a:endParaRPr lang="en-US"/>
          </a:p>
        </c:txPr>
        <c:crossAx val="139218304"/>
        <c:crosses val="autoZero"/>
        <c:crossBetween val="between"/>
        <c:majorUnit val="1"/>
      </c:valAx>
    </c:plotArea>
    <c:legend>
      <c:legendPos val="b"/>
      <c:layout/>
      <c:overlay val="0"/>
      <c:txPr>
        <a:bodyPr/>
        <a:lstStyle/>
        <a:p>
          <a:pPr>
            <a:defRPr>
              <a:latin typeface="Arial Black" pitchFamily="34" charset="0"/>
            </a:defRPr>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latin typeface="Arial Black" pitchFamily="34" charset="0"/>
              </a:defRPr>
            </a:pPr>
            <a:r>
              <a:rPr lang="en-US" sz="1600">
                <a:latin typeface="Arial Black" pitchFamily="34" charset="0"/>
              </a:rPr>
              <a:t>Number</a:t>
            </a:r>
            <a:r>
              <a:rPr lang="en-US" sz="1600" baseline="0">
                <a:latin typeface="Arial Black" pitchFamily="34" charset="0"/>
              </a:rPr>
              <a:t> of Replacement Serials Observed</a:t>
            </a:r>
          </a:p>
          <a:p>
            <a:pPr>
              <a:defRPr sz="1600">
                <a:latin typeface="Arial Black" pitchFamily="34" charset="0"/>
              </a:defRPr>
            </a:pPr>
            <a:r>
              <a:rPr lang="en-US" sz="1600" baseline="0">
                <a:latin typeface="Arial Black" pitchFamily="34" charset="0"/>
              </a:rPr>
              <a:t>by Year of Production - Bank Serials &gt; 1</a:t>
            </a:r>
            <a:endParaRPr lang="en-US" sz="1600">
              <a:latin typeface="Arial Black" pitchFamily="34" charset="0"/>
            </a:endParaRPr>
          </a:p>
        </c:rich>
      </c:tx>
      <c:layout/>
      <c:overlay val="0"/>
    </c:title>
    <c:autoTitleDeleted val="0"/>
    <c:plotArea>
      <c:layout/>
      <c:barChart>
        <c:barDir val="col"/>
        <c:grouping val="stacked"/>
        <c:varyColors val="0"/>
        <c:ser>
          <c:idx val="0"/>
          <c:order val="0"/>
          <c:tx>
            <c:strRef>
              <c:f>Data!$S$5</c:f>
              <c:strCache>
                <c:ptCount val="1"/>
                <c:pt idx="0">
                  <c:v>Serial &gt; 1</c:v>
                </c:pt>
              </c:strCache>
            </c:strRef>
          </c:tx>
          <c:spPr>
            <a:solidFill>
              <a:schemeClr val="accent1"/>
            </a:solidFill>
            <a:ln>
              <a:solidFill>
                <a:schemeClr val="tx1"/>
              </a:solidFill>
            </a:ln>
          </c:spPr>
          <c:invertIfNegative val="0"/>
          <c:cat>
            <c:numRef>
              <c:f>Data!$I$7:$I$23</c:f>
              <c:numCache>
                <c:formatCode>General</c:formatCode>
                <c:ptCount val="17"/>
                <c:pt idx="0">
                  <c:v>1904</c:v>
                </c:pt>
                <c:pt idx="1">
                  <c:v>1905</c:v>
                </c:pt>
                <c:pt idx="2">
                  <c:v>1906</c:v>
                </c:pt>
                <c:pt idx="3">
                  <c:v>1907</c:v>
                </c:pt>
                <c:pt idx="4">
                  <c:v>1908</c:v>
                </c:pt>
                <c:pt idx="5">
                  <c:v>1909</c:v>
                </c:pt>
                <c:pt idx="6">
                  <c:v>1910</c:v>
                </c:pt>
                <c:pt idx="7">
                  <c:v>1911</c:v>
                </c:pt>
                <c:pt idx="8">
                  <c:v>1912</c:v>
                </c:pt>
                <c:pt idx="9">
                  <c:v>1913</c:v>
                </c:pt>
                <c:pt idx="10">
                  <c:v>1914</c:v>
                </c:pt>
                <c:pt idx="11">
                  <c:v>1915</c:v>
                </c:pt>
                <c:pt idx="12">
                  <c:v>1916</c:v>
                </c:pt>
                <c:pt idx="13">
                  <c:v>1917</c:v>
                </c:pt>
                <c:pt idx="14">
                  <c:v>1918</c:v>
                </c:pt>
                <c:pt idx="15">
                  <c:v>1919</c:v>
                </c:pt>
                <c:pt idx="16">
                  <c:v>1920</c:v>
                </c:pt>
              </c:numCache>
            </c:numRef>
          </c:cat>
          <c:val>
            <c:numRef>
              <c:f>Data!$S$7:$S$23</c:f>
              <c:numCache>
                <c:formatCode>General</c:formatCode>
                <c:ptCount val="17"/>
                <c:pt idx="0">
                  <c:v>4</c:v>
                </c:pt>
                <c:pt idx="1">
                  <c:v>4</c:v>
                </c:pt>
                <c:pt idx="2">
                  <c:v>1</c:v>
                </c:pt>
                <c:pt idx="3">
                  <c:v>6</c:v>
                </c:pt>
                <c:pt idx="4">
                  <c:v>4</c:v>
                </c:pt>
                <c:pt idx="5">
                  <c:v>3</c:v>
                </c:pt>
                <c:pt idx="6">
                  <c:v>1</c:v>
                </c:pt>
                <c:pt idx="7">
                  <c:v>0</c:v>
                </c:pt>
                <c:pt idx="8">
                  <c:v>1</c:v>
                </c:pt>
                <c:pt idx="9">
                  <c:v>1</c:v>
                </c:pt>
                <c:pt idx="10">
                  <c:v>2</c:v>
                </c:pt>
                <c:pt idx="11">
                  <c:v>2</c:v>
                </c:pt>
                <c:pt idx="12">
                  <c:v>1</c:v>
                </c:pt>
                <c:pt idx="13">
                  <c:v>0</c:v>
                </c:pt>
                <c:pt idx="14">
                  <c:v>4</c:v>
                </c:pt>
                <c:pt idx="15">
                  <c:v>3</c:v>
                </c:pt>
                <c:pt idx="16">
                  <c:v>7</c:v>
                </c:pt>
              </c:numCache>
            </c:numRef>
          </c:val>
        </c:ser>
        <c:dLbls>
          <c:showLegendKey val="0"/>
          <c:showVal val="0"/>
          <c:showCatName val="0"/>
          <c:showSerName val="0"/>
          <c:showPercent val="0"/>
          <c:showBubbleSize val="0"/>
        </c:dLbls>
        <c:gapWidth val="75"/>
        <c:overlap val="100"/>
        <c:axId val="139271168"/>
        <c:axId val="139285248"/>
      </c:barChart>
      <c:catAx>
        <c:axId val="139271168"/>
        <c:scaling>
          <c:orientation val="minMax"/>
        </c:scaling>
        <c:delete val="0"/>
        <c:axPos val="b"/>
        <c:numFmt formatCode="General" sourceLinked="1"/>
        <c:majorTickMark val="none"/>
        <c:minorTickMark val="none"/>
        <c:tickLblPos val="nextTo"/>
        <c:txPr>
          <a:bodyPr/>
          <a:lstStyle/>
          <a:p>
            <a:pPr>
              <a:defRPr b="0" i="0">
                <a:latin typeface="Arial Black" pitchFamily="34" charset="0"/>
              </a:defRPr>
            </a:pPr>
            <a:endParaRPr lang="en-US"/>
          </a:p>
        </c:txPr>
        <c:crossAx val="139285248"/>
        <c:crosses val="autoZero"/>
        <c:auto val="1"/>
        <c:lblAlgn val="ctr"/>
        <c:lblOffset val="100"/>
        <c:noMultiLvlLbl val="0"/>
      </c:catAx>
      <c:valAx>
        <c:axId val="139285248"/>
        <c:scaling>
          <c:orientation val="minMax"/>
          <c:max val="14"/>
        </c:scaling>
        <c:delete val="0"/>
        <c:axPos val="l"/>
        <c:majorGridlines/>
        <c:numFmt formatCode="General" sourceLinked="1"/>
        <c:majorTickMark val="none"/>
        <c:minorTickMark val="none"/>
        <c:tickLblPos val="nextTo"/>
        <c:spPr>
          <a:ln w="9525">
            <a:noFill/>
          </a:ln>
        </c:spPr>
        <c:txPr>
          <a:bodyPr/>
          <a:lstStyle/>
          <a:p>
            <a:pPr>
              <a:defRPr>
                <a:latin typeface="Arial Black" pitchFamily="34" charset="0"/>
              </a:defRPr>
            </a:pPr>
            <a:endParaRPr lang="en-US"/>
          </a:p>
        </c:txPr>
        <c:crossAx val="139271168"/>
        <c:crosses val="autoZero"/>
        <c:crossBetween val="between"/>
        <c:majorUnit val="1"/>
      </c:valAx>
    </c:plotArea>
    <c:legend>
      <c:legendPos val="b"/>
      <c:layout/>
      <c:overlay val="0"/>
      <c:txPr>
        <a:bodyPr/>
        <a:lstStyle/>
        <a:p>
          <a:pPr>
            <a:defRPr>
              <a:latin typeface="Arial Black" pitchFamily="34" charset="0"/>
            </a:defRPr>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latin typeface="Arial Black" pitchFamily="34" charset="0"/>
              </a:defRPr>
            </a:pPr>
            <a:r>
              <a:rPr lang="en-US" sz="1600">
                <a:latin typeface="Arial Black" pitchFamily="34" charset="0"/>
              </a:rPr>
              <a:t>Number</a:t>
            </a:r>
            <a:r>
              <a:rPr lang="en-US" sz="1600" baseline="0">
                <a:latin typeface="Arial Black" pitchFamily="34" charset="0"/>
              </a:rPr>
              <a:t> of Replacement Serials Observed</a:t>
            </a:r>
          </a:p>
          <a:p>
            <a:pPr>
              <a:defRPr sz="1600">
                <a:latin typeface="Arial Black" pitchFamily="34" charset="0"/>
              </a:defRPr>
            </a:pPr>
            <a:r>
              <a:rPr lang="en-US" sz="1600" baseline="0">
                <a:latin typeface="Arial Black" pitchFamily="34" charset="0"/>
              </a:rPr>
              <a:t>by Year of Production and Sheet Layout</a:t>
            </a:r>
            <a:endParaRPr lang="en-US" sz="1600">
              <a:latin typeface="Arial Black" pitchFamily="34" charset="0"/>
            </a:endParaRPr>
          </a:p>
        </c:rich>
      </c:tx>
      <c:layout/>
      <c:overlay val="0"/>
    </c:title>
    <c:autoTitleDeleted val="0"/>
    <c:plotArea>
      <c:layout/>
      <c:barChart>
        <c:barDir val="col"/>
        <c:grouping val="stacked"/>
        <c:varyColors val="0"/>
        <c:ser>
          <c:idx val="3"/>
          <c:order val="0"/>
          <c:tx>
            <c:strRef>
              <c:f>Data!$L$5</c:f>
              <c:strCache>
                <c:ptCount val="1"/>
                <c:pt idx="0">
                  <c:v>5-5-5-5</c:v>
                </c:pt>
              </c:strCache>
            </c:strRef>
          </c:tx>
          <c:spPr>
            <a:solidFill>
              <a:schemeClr val="accent2">
                <a:lumMod val="60000"/>
                <a:lumOff val="40000"/>
              </a:schemeClr>
            </a:solidFill>
            <a:ln>
              <a:solidFill>
                <a:schemeClr val="tx1"/>
              </a:solidFill>
            </a:ln>
          </c:spPr>
          <c:invertIfNegative val="0"/>
          <c:cat>
            <c:numRef>
              <c:f>Data!$I$7:$I$23</c:f>
              <c:numCache>
                <c:formatCode>General</c:formatCode>
                <c:ptCount val="17"/>
                <c:pt idx="0">
                  <c:v>1904</c:v>
                </c:pt>
                <c:pt idx="1">
                  <c:v>1905</c:v>
                </c:pt>
                <c:pt idx="2">
                  <c:v>1906</c:v>
                </c:pt>
                <c:pt idx="3">
                  <c:v>1907</c:v>
                </c:pt>
                <c:pt idx="4">
                  <c:v>1908</c:v>
                </c:pt>
                <c:pt idx="5">
                  <c:v>1909</c:v>
                </c:pt>
                <c:pt idx="6">
                  <c:v>1910</c:v>
                </c:pt>
                <c:pt idx="7">
                  <c:v>1911</c:v>
                </c:pt>
                <c:pt idx="8">
                  <c:v>1912</c:v>
                </c:pt>
                <c:pt idx="9">
                  <c:v>1913</c:v>
                </c:pt>
                <c:pt idx="10">
                  <c:v>1914</c:v>
                </c:pt>
                <c:pt idx="11">
                  <c:v>1915</c:v>
                </c:pt>
                <c:pt idx="12">
                  <c:v>1916</c:v>
                </c:pt>
                <c:pt idx="13">
                  <c:v>1917</c:v>
                </c:pt>
                <c:pt idx="14">
                  <c:v>1918</c:v>
                </c:pt>
                <c:pt idx="15">
                  <c:v>1919</c:v>
                </c:pt>
                <c:pt idx="16">
                  <c:v>1920</c:v>
                </c:pt>
              </c:numCache>
            </c:numRef>
          </c:cat>
          <c:val>
            <c:numRef>
              <c:f>Data!$L$7:$L$23</c:f>
              <c:numCache>
                <c:formatCode>General</c:formatCode>
                <c:ptCount val="17"/>
                <c:pt idx="0">
                  <c:v>3</c:v>
                </c:pt>
                <c:pt idx="1">
                  <c:v>8</c:v>
                </c:pt>
                <c:pt idx="2">
                  <c:v>5</c:v>
                </c:pt>
                <c:pt idx="3">
                  <c:v>8</c:v>
                </c:pt>
                <c:pt idx="4">
                  <c:v>7</c:v>
                </c:pt>
                <c:pt idx="5">
                  <c:v>3</c:v>
                </c:pt>
                <c:pt idx="6">
                  <c:v>3</c:v>
                </c:pt>
                <c:pt idx="7">
                  <c:v>0</c:v>
                </c:pt>
                <c:pt idx="8">
                  <c:v>1</c:v>
                </c:pt>
                <c:pt idx="9">
                  <c:v>0</c:v>
                </c:pt>
                <c:pt idx="10">
                  <c:v>1</c:v>
                </c:pt>
                <c:pt idx="11">
                  <c:v>0</c:v>
                </c:pt>
                <c:pt idx="12">
                  <c:v>1</c:v>
                </c:pt>
                <c:pt idx="13">
                  <c:v>0</c:v>
                </c:pt>
                <c:pt idx="14">
                  <c:v>3</c:v>
                </c:pt>
                <c:pt idx="15">
                  <c:v>1</c:v>
                </c:pt>
                <c:pt idx="16">
                  <c:v>5</c:v>
                </c:pt>
              </c:numCache>
            </c:numRef>
          </c:val>
        </c:ser>
        <c:ser>
          <c:idx val="0"/>
          <c:order val="1"/>
          <c:tx>
            <c:strRef>
              <c:f>Data!$M$5</c:f>
              <c:strCache>
                <c:ptCount val="1"/>
                <c:pt idx="0">
                  <c:v>10-10-10-10</c:v>
                </c:pt>
              </c:strCache>
            </c:strRef>
          </c:tx>
          <c:spPr>
            <a:solidFill>
              <a:schemeClr val="accent5">
                <a:lumMod val="60000"/>
                <a:lumOff val="40000"/>
              </a:schemeClr>
            </a:solidFill>
            <a:ln>
              <a:solidFill>
                <a:schemeClr val="tx1"/>
              </a:solidFill>
            </a:ln>
          </c:spPr>
          <c:invertIfNegative val="0"/>
          <c:val>
            <c:numRef>
              <c:f>Data!$M$7:$M$23</c:f>
              <c:numCache>
                <c:formatCode>General</c:formatCode>
                <c:ptCount val="17"/>
                <c:pt idx="0">
                  <c:v>0</c:v>
                </c:pt>
                <c:pt idx="1">
                  <c:v>0</c:v>
                </c:pt>
                <c:pt idx="2">
                  <c:v>0</c:v>
                </c:pt>
                <c:pt idx="3">
                  <c:v>0</c:v>
                </c:pt>
                <c:pt idx="4">
                  <c:v>1</c:v>
                </c:pt>
                <c:pt idx="5">
                  <c:v>1</c:v>
                </c:pt>
                <c:pt idx="6">
                  <c:v>0</c:v>
                </c:pt>
                <c:pt idx="7">
                  <c:v>0</c:v>
                </c:pt>
                <c:pt idx="8">
                  <c:v>0</c:v>
                </c:pt>
                <c:pt idx="9">
                  <c:v>0</c:v>
                </c:pt>
                <c:pt idx="10">
                  <c:v>0</c:v>
                </c:pt>
                <c:pt idx="11">
                  <c:v>0</c:v>
                </c:pt>
                <c:pt idx="12">
                  <c:v>0</c:v>
                </c:pt>
                <c:pt idx="13">
                  <c:v>0</c:v>
                </c:pt>
                <c:pt idx="14">
                  <c:v>0</c:v>
                </c:pt>
                <c:pt idx="15">
                  <c:v>0</c:v>
                </c:pt>
                <c:pt idx="16">
                  <c:v>1</c:v>
                </c:pt>
              </c:numCache>
            </c:numRef>
          </c:val>
        </c:ser>
        <c:ser>
          <c:idx val="1"/>
          <c:order val="2"/>
          <c:tx>
            <c:strRef>
              <c:f>Data!$N$5</c:f>
              <c:strCache>
                <c:ptCount val="1"/>
                <c:pt idx="0">
                  <c:v>10-10-10-20</c:v>
                </c:pt>
              </c:strCache>
            </c:strRef>
          </c:tx>
          <c:spPr>
            <a:solidFill>
              <a:schemeClr val="tx2">
                <a:lumMod val="60000"/>
                <a:lumOff val="40000"/>
              </a:schemeClr>
            </a:solidFill>
            <a:ln>
              <a:solidFill>
                <a:schemeClr val="tx1"/>
              </a:solidFill>
            </a:ln>
          </c:spPr>
          <c:invertIfNegative val="0"/>
          <c:val>
            <c:numRef>
              <c:f>Data!$N$7:$N$23</c:f>
              <c:numCache>
                <c:formatCode>General</c:formatCode>
                <c:ptCount val="17"/>
                <c:pt idx="0">
                  <c:v>6</c:v>
                </c:pt>
                <c:pt idx="1">
                  <c:v>5</c:v>
                </c:pt>
                <c:pt idx="2">
                  <c:v>4</c:v>
                </c:pt>
                <c:pt idx="3">
                  <c:v>4</c:v>
                </c:pt>
                <c:pt idx="4">
                  <c:v>4</c:v>
                </c:pt>
                <c:pt idx="5">
                  <c:v>5</c:v>
                </c:pt>
                <c:pt idx="6">
                  <c:v>4</c:v>
                </c:pt>
                <c:pt idx="7">
                  <c:v>0</c:v>
                </c:pt>
                <c:pt idx="8">
                  <c:v>0</c:v>
                </c:pt>
                <c:pt idx="9">
                  <c:v>1</c:v>
                </c:pt>
                <c:pt idx="10">
                  <c:v>1</c:v>
                </c:pt>
                <c:pt idx="11">
                  <c:v>1</c:v>
                </c:pt>
                <c:pt idx="12">
                  <c:v>0</c:v>
                </c:pt>
                <c:pt idx="13">
                  <c:v>0</c:v>
                </c:pt>
                <c:pt idx="14">
                  <c:v>1</c:v>
                </c:pt>
                <c:pt idx="15">
                  <c:v>2</c:v>
                </c:pt>
                <c:pt idx="16">
                  <c:v>1</c:v>
                </c:pt>
              </c:numCache>
            </c:numRef>
          </c:val>
        </c:ser>
        <c:ser>
          <c:idx val="2"/>
          <c:order val="3"/>
          <c:tx>
            <c:strRef>
              <c:f>Data!$O$5</c:f>
              <c:strCache>
                <c:ptCount val="1"/>
                <c:pt idx="0">
                  <c:v>50-100</c:v>
                </c:pt>
              </c:strCache>
            </c:strRef>
          </c:tx>
          <c:spPr>
            <a:solidFill>
              <a:srgbClr val="FFFF99"/>
            </a:solidFill>
            <a:ln>
              <a:solidFill>
                <a:schemeClr val="tx1"/>
              </a:solidFill>
            </a:ln>
          </c:spPr>
          <c:invertIfNegative val="0"/>
          <c:val>
            <c:numRef>
              <c:f>Data!$O$7:$O$23</c:f>
              <c:numCache>
                <c:formatCode>General</c:formatCode>
                <c:ptCount val="17"/>
                <c:pt idx="0">
                  <c:v>0</c:v>
                </c:pt>
                <c:pt idx="1">
                  <c:v>0</c:v>
                </c:pt>
                <c:pt idx="2">
                  <c:v>0</c:v>
                </c:pt>
                <c:pt idx="3">
                  <c:v>0</c:v>
                </c:pt>
                <c:pt idx="4">
                  <c:v>0</c:v>
                </c:pt>
                <c:pt idx="5">
                  <c:v>1</c:v>
                </c:pt>
                <c:pt idx="6">
                  <c:v>0</c:v>
                </c:pt>
                <c:pt idx="7">
                  <c:v>0</c:v>
                </c:pt>
                <c:pt idx="8">
                  <c:v>0</c:v>
                </c:pt>
                <c:pt idx="9">
                  <c:v>0</c:v>
                </c:pt>
                <c:pt idx="10">
                  <c:v>0</c:v>
                </c:pt>
                <c:pt idx="11">
                  <c:v>0</c:v>
                </c:pt>
                <c:pt idx="12">
                  <c:v>0</c:v>
                </c:pt>
                <c:pt idx="13">
                  <c:v>0</c:v>
                </c:pt>
                <c:pt idx="14">
                  <c:v>0</c:v>
                </c:pt>
                <c:pt idx="15">
                  <c:v>0</c:v>
                </c:pt>
                <c:pt idx="16">
                  <c:v>0</c:v>
                </c:pt>
              </c:numCache>
            </c:numRef>
          </c:val>
        </c:ser>
        <c:ser>
          <c:idx val="4"/>
          <c:order val="4"/>
          <c:tx>
            <c:strRef>
              <c:f>Data!$P$5</c:f>
              <c:strCache>
                <c:ptCount val="1"/>
                <c:pt idx="0">
                  <c:v>50-50-50-100</c:v>
                </c:pt>
              </c:strCache>
            </c:strRef>
          </c:tx>
          <c:spPr>
            <a:solidFill>
              <a:schemeClr val="accent6">
                <a:lumMod val="60000"/>
                <a:lumOff val="40000"/>
              </a:schemeClr>
            </a:solidFill>
            <a:ln>
              <a:solidFill>
                <a:schemeClr val="tx1"/>
              </a:solidFill>
            </a:ln>
          </c:spPr>
          <c:invertIfNegative val="0"/>
          <c:val>
            <c:numRef>
              <c:f>Data!$P$7:$P$23</c:f>
              <c:numCache>
                <c:formatCode>General</c:formatCode>
                <c:ptCount val="17"/>
                <c:pt idx="0">
                  <c:v>0</c:v>
                </c:pt>
                <c:pt idx="1">
                  <c:v>0</c:v>
                </c:pt>
                <c:pt idx="2">
                  <c:v>0</c:v>
                </c:pt>
                <c:pt idx="3">
                  <c:v>0</c:v>
                </c:pt>
                <c:pt idx="4">
                  <c:v>0</c:v>
                </c:pt>
                <c:pt idx="5">
                  <c:v>0</c:v>
                </c:pt>
                <c:pt idx="6">
                  <c:v>0</c:v>
                </c:pt>
                <c:pt idx="7">
                  <c:v>0</c:v>
                </c:pt>
                <c:pt idx="8">
                  <c:v>0</c:v>
                </c:pt>
                <c:pt idx="9">
                  <c:v>0</c:v>
                </c:pt>
                <c:pt idx="10">
                  <c:v>0</c:v>
                </c:pt>
                <c:pt idx="11">
                  <c:v>1</c:v>
                </c:pt>
                <c:pt idx="12">
                  <c:v>0</c:v>
                </c:pt>
                <c:pt idx="13">
                  <c:v>0</c:v>
                </c:pt>
                <c:pt idx="14">
                  <c:v>0</c:v>
                </c:pt>
                <c:pt idx="15">
                  <c:v>0</c:v>
                </c:pt>
                <c:pt idx="16">
                  <c:v>0</c:v>
                </c:pt>
              </c:numCache>
            </c:numRef>
          </c:val>
        </c:ser>
        <c:dLbls>
          <c:showLegendKey val="0"/>
          <c:showVal val="0"/>
          <c:showCatName val="0"/>
          <c:showSerName val="0"/>
          <c:showPercent val="0"/>
          <c:showBubbleSize val="0"/>
        </c:dLbls>
        <c:gapWidth val="75"/>
        <c:overlap val="100"/>
        <c:axId val="139961088"/>
        <c:axId val="139962624"/>
      </c:barChart>
      <c:catAx>
        <c:axId val="139961088"/>
        <c:scaling>
          <c:orientation val="minMax"/>
        </c:scaling>
        <c:delete val="0"/>
        <c:axPos val="b"/>
        <c:numFmt formatCode="General" sourceLinked="1"/>
        <c:majorTickMark val="none"/>
        <c:minorTickMark val="none"/>
        <c:tickLblPos val="nextTo"/>
        <c:txPr>
          <a:bodyPr/>
          <a:lstStyle/>
          <a:p>
            <a:pPr>
              <a:defRPr b="0" i="0">
                <a:latin typeface="Arial Black" pitchFamily="34" charset="0"/>
              </a:defRPr>
            </a:pPr>
            <a:endParaRPr lang="en-US"/>
          </a:p>
        </c:txPr>
        <c:crossAx val="139962624"/>
        <c:crosses val="autoZero"/>
        <c:auto val="1"/>
        <c:lblAlgn val="ctr"/>
        <c:lblOffset val="100"/>
        <c:noMultiLvlLbl val="0"/>
      </c:catAx>
      <c:valAx>
        <c:axId val="139962624"/>
        <c:scaling>
          <c:orientation val="minMax"/>
        </c:scaling>
        <c:delete val="0"/>
        <c:axPos val="l"/>
        <c:majorGridlines/>
        <c:numFmt formatCode="General" sourceLinked="1"/>
        <c:majorTickMark val="none"/>
        <c:minorTickMark val="none"/>
        <c:tickLblPos val="nextTo"/>
        <c:spPr>
          <a:ln w="9525">
            <a:noFill/>
          </a:ln>
        </c:spPr>
        <c:txPr>
          <a:bodyPr/>
          <a:lstStyle/>
          <a:p>
            <a:pPr>
              <a:defRPr>
                <a:latin typeface="Arial Black" pitchFamily="34" charset="0"/>
              </a:defRPr>
            </a:pPr>
            <a:endParaRPr lang="en-US"/>
          </a:p>
        </c:txPr>
        <c:crossAx val="139961088"/>
        <c:crosses val="autoZero"/>
        <c:crossBetween val="between"/>
        <c:majorUnit val="1"/>
      </c:valAx>
    </c:plotArea>
    <c:legend>
      <c:legendPos val="b"/>
      <c:layout/>
      <c:overlay val="0"/>
      <c:txPr>
        <a:bodyPr/>
        <a:lstStyle/>
        <a:p>
          <a:pPr>
            <a:defRPr>
              <a:latin typeface="Arial Black" pitchFamily="34" charset="0"/>
            </a:defRPr>
          </a:pPr>
          <a:endParaRPr lang="en-US"/>
        </a:p>
      </c:txPr>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latin typeface="Arial Black" pitchFamily="34" charset="0"/>
              </a:defRPr>
            </a:pPr>
            <a:r>
              <a:rPr lang="en-US" sz="1600">
                <a:latin typeface="Arial Black" pitchFamily="34" charset="0"/>
              </a:rPr>
              <a:t>Number</a:t>
            </a:r>
            <a:r>
              <a:rPr lang="en-US" sz="1600" baseline="0">
                <a:latin typeface="Arial Black" pitchFamily="34" charset="0"/>
              </a:rPr>
              <a:t> of Replacement Serials Observed</a:t>
            </a:r>
          </a:p>
          <a:p>
            <a:pPr>
              <a:defRPr sz="1600">
                <a:latin typeface="Arial Black" pitchFamily="34" charset="0"/>
              </a:defRPr>
            </a:pPr>
            <a:r>
              <a:rPr lang="en-US" sz="1600" baseline="0">
                <a:latin typeface="Arial Black" pitchFamily="34" charset="0"/>
              </a:rPr>
              <a:t>by Year of Production and Type</a:t>
            </a:r>
            <a:endParaRPr lang="en-US" sz="1600">
              <a:latin typeface="Arial Black" pitchFamily="34" charset="0"/>
            </a:endParaRPr>
          </a:p>
        </c:rich>
      </c:tx>
      <c:layout/>
      <c:overlay val="0"/>
    </c:title>
    <c:autoTitleDeleted val="0"/>
    <c:plotArea>
      <c:layout/>
      <c:barChart>
        <c:barDir val="col"/>
        <c:grouping val="stacked"/>
        <c:varyColors val="0"/>
        <c:ser>
          <c:idx val="3"/>
          <c:order val="0"/>
          <c:tx>
            <c:strRef>
              <c:f>Data!$U$5</c:f>
              <c:strCache>
                <c:ptCount val="1"/>
                <c:pt idx="0">
                  <c:v>82BB</c:v>
                </c:pt>
              </c:strCache>
            </c:strRef>
          </c:tx>
          <c:spPr>
            <a:solidFill>
              <a:schemeClr val="accent6">
                <a:lumMod val="50000"/>
              </a:schemeClr>
            </a:solidFill>
            <a:ln>
              <a:solidFill>
                <a:schemeClr val="tx1"/>
              </a:solidFill>
            </a:ln>
          </c:spPr>
          <c:invertIfNegative val="0"/>
          <c:cat>
            <c:numRef>
              <c:f>Data!$I$7:$I$23</c:f>
              <c:numCache>
                <c:formatCode>General</c:formatCode>
                <c:ptCount val="17"/>
                <c:pt idx="0">
                  <c:v>1904</c:v>
                </c:pt>
                <c:pt idx="1">
                  <c:v>1905</c:v>
                </c:pt>
                <c:pt idx="2">
                  <c:v>1906</c:v>
                </c:pt>
                <c:pt idx="3">
                  <c:v>1907</c:v>
                </c:pt>
                <c:pt idx="4">
                  <c:v>1908</c:v>
                </c:pt>
                <c:pt idx="5">
                  <c:v>1909</c:v>
                </c:pt>
                <c:pt idx="6">
                  <c:v>1910</c:v>
                </c:pt>
                <c:pt idx="7">
                  <c:v>1911</c:v>
                </c:pt>
                <c:pt idx="8">
                  <c:v>1912</c:v>
                </c:pt>
                <c:pt idx="9">
                  <c:v>1913</c:v>
                </c:pt>
                <c:pt idx="10">
                  <c:v>1914</c:v>
                </c:pt>
                <c:pt idx="11">
                  <c:v>1915</c:v>
                </c:pt>
                <c:pt idx="12">
                  <c:v>1916</c:v>
                </c:pt>
                <c:pt idx="13">
                  <c:v>1917</c:v>
                </c:pt>
                <c:pt idx="14">
                  <c:v>1918</c:v>
                </c:pt>
                <c:pt idx="15">
                  <c:v>1919</c:v>
                </c:pt>
                <c:pt idx="16">
                  <c:v>1920</c:v>
                </c:pt>
              </c:numCache>
            </c:numRef>
          </c:cat>
          <c:val>
            <c:numRef>
              <c:f>Data!$U$7:$U$23</c:f>
              <c:numCache>
                <c:formatCode>General</c:formatCode>
                <c:ptCount val="17"/>
                <c:pt idx="0">
                  <c:v>2</c:v>
                </c:pt>
                <c:pt idx="1">
                  <c:v>2</c:v>
                </c:pt>
                <c:pt idx="2">
                  <c:v>2</c:v>
                </c:pt>
                <c:pt idx="3">
                  <c:v>5</c:v>
                </c:pt>
                <c:pt idx="4">
                  <c:v>1</c:v>
                </c:pt>
                <c:pt idx="5">
                  <c:v>0</c:v>
                </c:pt>
                <c:pt idx="6">
                  <c:v>0</c:v>
                </c:pt>
                <c:pt idx="7">
                  <c:v>0</c:v>
                </c:pt>
                <c:pt idx="8">
                  <c:v>0</c:v>
                </c:pt>
                <c:pt idx="9">
                  <c:v>0</c:v>
                </c:pt>
                <c:pt idx="10">
                  <c:v>0</c:v>
                </c:pt>
                <c:pt idx="11">
                  <c:v>0</c:v>
                </c:pt>
                <c:pt idx="12">
                  <c:v>0</c:v>
                </c:pt>
                <c:pt idx="13">
                  <c:v>0</c:v>
                </c:pt>
                <c:pt idx="14">
                  <c:v>0</c:v>
                </c:pt>
                <c:pt idx="15">
                  <c:v>0</c:v>
                </c:pt>
                <c:pt idx="16">
                  <c:v>0</c:v>
                </c:pt>
              </c:numCache>
            </c:numRef>
          </c:val>
        </c:ser>
        <c:ser>
          <c:idx val="2"/>
          <c:order val="1"/>
          <c:tx>
            <c:strRef>
              <c:f>Data!$X$5</c:f>
              <c:strCache>
                <c:ptCount val="1"/>
                <c:pt idx="0">
                  <c:v>02RS</c:v>
                </c:pt>
              </c:strCache>
            </c:strRef>
          </c:tx>
          <c:spPr>
            <a:solidFill>
              <a:srgbClr val="FF0000"/>
            </a:solidFill>
            <a:ln>
              <a:solidFill>
                <a:schemeClr val="tx1"/>
              </a:solidFill>
            </a:ln>
          </c:spPr>
          <c:invertIfNegative val="0"/>
          <c:val>
            <c:numRef>
              <c:f>Data!$X$7:$X$23</c:f>
              <c:numCache>
                <c:formatCode>General</c:formatCode>
                <c:ptCount val="17"/>
                <c:pt idx="0">
                  <c:v>7</c:v>
                </c:pt>
                <c:pt idx="1">
                  <c:v>11</c:v>
                </c:pt>
                <c:pt idx="2">
                  <c:v>7</c:v>
                </c:pt>
                <c:pt idx="3">
                  <c:v>7</c:v>
                </c:pt>
                <c:pt idx="4">
                  <c:v>6</c:v>
                </c:pt>
                <c:pt idx="5">
                  <c:v>0</c:v>
                </c:pt>
                <c:pt idx="6">
                  <c:v>0</c:v>
                </c:pt>
                <c:pt idx="7">
                  <c:v>0</c:v>
                </c:pt>
                <c:pt idx="8">
                  <c:v>0</c:v>
                </c:pt>
                <c:pt idx="9">
                  <c:v>0</c:v>
                </c:pt>
                <c:pt idx="10">
                  <c:v>0</c:v>
                </c:pt>
                <c:pt idx="11">
                  <c:v>0</c:v>
                </c:pt>
                <c:pt idx="12">
                  <c:v>0</c:v>
                </c:pt>
                <c:pt idx="13">
                  <c:v>0</c:v>
                </c:pt>
                <c:pt idx="14">
                  <c:v>0</c:v>
                </c:pt>
                <c:pt idx="15">
                  <c:v>0</c:v>
                </c:pt>
                <c:pt idx="16">
                  <c:v>0</c:v>
                </c:pt>
              </c:numCache>
            </c:numRef>
          </c:val>
        </c:ser>
        <c:ser>
          <c:idx val="0"/>
          <c:order val="2"/>
          <c:tx>
            <c:strRef>
              <c:f>Data!$V$5</c:f>
              <c:strCache>
                <c:ptCount val="1"/>
                <c:pt idx="0">
                  <c:v>82DB</c:v>
                </c:pt>
              </c:strCache>
            </c:strRef>
          </c:tx>
          <c:spPr>
            <a:solidFill>
              <a:schemeClr val="accent3">
                <a:lumMod val="60000"/>
                <a:lumOff val="40000"/>
              </a:schemeClr>
            </a:solidFill>
            <a:ln>
              <a:solidFill>
                <a:schemeClr val="tx1"/>
              </a:solidFill>
            </a:ln>
          </c:spPr>
          <c:invertIfNegative val="0"/>
          <c:val>
            <c:numRef>
              <c:f>Data!$V$7:$V$23</c:f>
              <c:numCache>
                <c:formatCode>General</c:formatCode>
                <c:ptCount val="17"/>
                <c:pt idx="0">
                  <c:v>0</c:v>
                </c:pt>
                <c:pt idx="1">
                  <c:v>0</c:v>
                </c:pt>
                <c:pt idx="2">
                  <c:v>0</c:v>
                </c:pt>
                <c:pt idx="3">
                  <c:v>0</c:v>
                </c:pt>
                <c:pt idx="4">
                  <c:v>2</c:v>
                </c:pt>
                <c:pt idx="5">
                  <c:v>0</c:v>
                </c:pt>
                <c:pt idx="6">
                  <c:v>0</c:v>
                </c:pt>
                <c:pt idx="7">
                  <c:v>0</c:v>
                </c:pt>
                <c:pt idx="8">
                  <c:v>1</c:v>
                </c:pt>
                <c:pt idx="9">
                  <c:v>1</c:v>
                </c:pt>
                <c:pt idx="10">
                  <c:v>1</c:v>
                </c:pt>
                <c:pt idx="11">
                  <c:v>0</c:v>
                </c:pt>
                <c:pt idx="12">
                  <c:v>0</c:v>
                </c:pt>
                <c:pt idx="13">
                  <c:v>0</c:v>
                </c:pt>
                <c:pt idx="14">
                  <c:v>0</c:v>
                </c:pt>
                <c:pt idx="15">
                  <c:v>0</c:v>
                </c:pt>
                <c:pt idx="16">
                  <c:v>0</c:v>
                </c:pt>
              </c:numCache>
            </c:numRef>
          </c:val>
        </c:ser>
        <c:ser>
          <c:idx val="4"/>
          <c:order val="3"/>
          <c:tx>
            <c:strRef>
              <c:f>Data!$Y$5</c:f>
              <c:strCache>
                <c:ptCount val="1"/>
                <c:pt idx="0">
                  <c:v>02DB</c:v>
                </c:pt>
              </c:strCache>
            </c:strRef>
          </c:tx>
          <c:spPr>
            <a:solidFill>
              <a:schemeClr val="accent5">
                <a:lumMod val="60000"/>
                <a:lumOff val="40000"/>
              </a:schemeClr>
            </a:solidFill>
            <a:ln>
              <a:solidFill>
                <a:schemeClr val="tx1"/>
              </a:solidFill>
            </a:ln>
          </c:spPr>
          <c:invertIfNegative val="0"/>
          <c:val>
            <c:numRef>
              <c:f>Data!$Y$7:$Y$23</c:f>
              <c:numCache>
                <c:formatCode>General</c:formatCode>
                <c:ptCount val="17"/>
                <c:pt idx="0">
                  <c:v>0</c:v>
                </c:pt>
                <c:pt idx="1">
                  <c:v>0</c:v>
                </c:pt>
                <c:pt idx="2">
                  <c:v>0</c:v>
                </c:pt>
                <c:pt idx="3">
                  <c:v>0</c:v>
                </c:pt>
                <c:pt idx="4">
                  <c:v>3</c:v>
                </c:pt>
                <c:pt idx="5">
                  <c:v>10</c:v>
                </c:pt>
                <c:pt idx="6">
                  <c:v>7</c:v>
                </c:pt>
                <c:pt idx="7">
                  <c:v>0</c:v>
                </c:pt>
                <c:pt idx="8">
                  <c:v>0</c:v>
                </c:pt>
                <c:pt idx="9">
                  <c:v>0</c:v>
                </c:pt>
                <c:pt idx="10">
                  <c:v>1</c:v>
                </c:pt>
                <c:pt idx="11">
                  <c:v>1</c:v>
                </c:pt>
                <c:pt idx="12">
                  <c:v>0</c:v>
                </c:pt>
                <c:pt idx="13">
                  <c:v>0</c:v>
                </c:pt>
                <c:pt idx="14">
                  <c:v>0</c:v>
                </c:pt>
                <c:pt idx="15">
                  <c:v>0</c:v>
                </c:pt>
                <c:pt idx="16">
                  <c:v>0</c:v>
                </c:pt>
              </c:numCache>
            </c:numRef>
          </c:val>
        </c:ser>
        <c:ser>
          <c:idx val="1"/>
          <c:order val="4"/>
          <c:tx>
            <c:strRef>
              <c:f>Data!$W$5</c:f>
              <c:strCache>
                <c:ptCount val="1"/>
                <c:pt idx="0">
                  <c:v>82VB</c:v>
                </c:pt>
              </c:strCache>
            </c:strRef>
          </c:tx>
          <c:spPr>
            <a:solidFill>
              <a:schemeClr val="accent3">
                <a:lumMod val="75000"/>
              </a:schemeClr>
            </a:solidFill>
            <a:ln>
              <a:solidFill>
                <a:schemeClr val="tx1"/>
              </a:solidFill>
            </a:ln>
          </c:spPr>
          <c:invertIfNegative val="0"/>
          <c:val>
            <c:numRef>
              <c:f>Data!$W$7:$W$23</c:f>
              <c:numCache>
                <c:formatCode>General</c:formatCode>
                <c:ptCount val="17"/>
                <c:pt idx="0">
                  <c:v>0</c:v>
                </c:pt>
                <c:pt idx="1">
                  <c:v>0</c:v>
                </c:pt>
                <c:pt idx="2">
                  <c:v>0</c:v>
                </c:pt>
                <c:pt idx="3">
                  <c:v>0</c:v>
                </c:pt>
                <c:pt idx="4">
                  <c:v>0</c:v>
                </c:pt>
                <c:pt idx="5">
                  <c:v>0</c:v>
                </c:pt>
                <c:pt idx="6">
                  <c:v>0</c:v>
                </c:pt>
                <c:pt idx="7">
                  <c:v>0</c:v>
                </c:pt>
                <c:pt idx="8">
                  <c:v>0</c:v>
                </c:pt>
                <c:pt idx="9">
                  <c:v>0</c:v>
                </c:pt>
                <c:pt idx="10">
                  <c:v>0</c:v>
                </c:pt>
                <c:pt idx="11">
                  <c:v>1</c:v>
                </c:pt>
                <c:pt idx="12">
                  <c:v>0</c:v>
                </c:pt>
                <c:pt idx="13">
                  <c:v>0</c:v>
                </c:pt>
                <c:pt idx="14">
                  <c:v>1</c:v>
                </c:pt>
                <c:pt idx="15">
                  <c:v>0</c:v>
                </c:pt>
                <c:pt idx="16">
                  <c:v>0</c:v>
                </c:pt>
              </c:numCache>
            </c:numRef>
          </c:val>
        </c:ser>
        <c:ser>
          <c:idx val="5"/>
          <c:order val="5"/>
          <c:tx>
            <c:strRef>
              <c:f>Data!$Z$5</c:f>
              <c:strCache>
                <c:ptCount val="1"/>
                <c:pt idx="0">
                  <c:v>02PB</c:v>
                </c:pt>
              </c:strCache>
            </c:strRef>
          </c:tx>
          <c:spPr>
            <a:solidFill>
              <a:schemeClr val="accent1"/>
            </a:solidFill>
            <a:ln>
              <a:solidFill>
                <a:schemeClr val="tx1"/>
              </a:solidFill>
            </a:ln>
          </c:spPr>
          <c:invertIfNegative val="0"/>
          <c:val>
            <c:numRef>
              <c:f>Data!$Z$7:$Z$23</c:f>
              <c:numCache>
                <c:formatCode>General</c:formatCode>
                <c:ptCount val="17"/>
                <c:pt idx="0">
                  <c:v>0</c:v>
                </c:pt>
                <c:pt idx="1">
                  <c:v>0</c:v>
                </c:pt>
                <c:pt idx="2">
                  <c:v>0</c:v>
                </c:pt>
                <c:pt idx="3">
                  <c:v>0</c:v>
                </c:pt>
                <c:pt idx="4">
                  <c:v>0</c:v>
                </c:pt>
                <c:pt idx="5">
                  <c:v>0</c:v>
                </c:pt>
                <c:pt idx="6">
                  <c:v>0</c:v>
                </c:pt>
                <c:pt idx="7">
                  <c:v>0</c:v>
                </c:pt>
                <c:pt idx="8">
                  <c:v>0</c:v>
                </c:pt>
                <c:pt idx="9">
                  <c:v>0</c:v>
                </c:pt>
                <c:pt idx="10">
                  <c:v>0</c:v>
                </c:pt>
                <c:pt idx="11">
                  <c:v>0</c:v>
                </c:pt>
                <c:pt idx="12">
                  <c:v>1</c:v>
                </c:pt>
                <c:pt idx="13">
                  <c:v>0</c:v>
                </c:pt>
                <c:pt idx="14">
                  <c:v>3</c:v>
                </c:pt>
                <c:pt idx="15">
                  <c:v>3</c:v>
                </c:pt>
                <c:pt idx="16">
                  <c:v>7</c:v>
                </c:pt>
              </c:numCache>
            </c:numRef>
          </c:val>
        </c:ser>
        <c:dLbls>
          <c:showLegendKey val="0"/>
          <c:showVal val="0"/>
          <c:showCatName val="0"/>
          <c:showSerName val="0"/>
          <c:showPercent val="0"/>
          <c:showBubbleSize val="0"/>
        </c:dLbls>
        <c:gapWidth val="75"/>
        <c:overlap val="100"/>
        <c:axId val="139698560"/>
        <c:axId val="139700096"/>
      </c:barChart>
      <c:catAx>
        <c:axId val="139698560"/>
        <c:scaling>
          <c:orientation val="minMax"/>
        </c:scaling>
        <c:delete val="0"/>
        <c:axPos val="b"/>
        <c:numFmt formatCode="General" sourceLinked="1"/>
        <c:majorTickMark val="none"/>
        <c:minorTickMark val="none"/>
        <c:tickLblPos val="nextTo"/>
        <c:txPr>
          <a:bodyPr/>
          <a:lstStyle/>
          <a:p>
            <a:pPr>
              <a:defRPr b="0" i="0">
                <a:latin typeface="Arial Black" pitchFamily="34" charset="0"/>
              </a:defRPr>
            </a:pPr>
            <a:endParaRPr lang="en-US"/>
          </a:p>
        </c:txPr>
        <c:crossAx val="139700096"/>
        <c:crosses val="autoZero"/>
        <c:auto val="1"/>
        <c:lblAlgn val="ctr"/>
        <c:lblOffset val="100"/>
        <c:noMultiLvlLbl val="0"/>
      </c:catAx>
      <c:valAx>
        <c:axId val="139700096"/>
        <c:scaling>
          <c:orientation val="minMax"/>
        </c:scaling>
        <c:delete val="0"/>
        <c:axPos val="l"/>
        <c:majorGridlines/>
        <c:numFmt formatCode="General" sourceLinked="1"/>
        <c:majorTickMark val="none"/>
        <c:minorTickMark val="none"/>
        <c:tickLblPos val="nextTo"/>
        <c:spPr>
          <a:ln w="9525">
            <a:noFill/>
          </a:ln>
        </c:spPr>
        <c:txPr>
          <a:bodyPr/>
          <a:lstStyle/>
          <a:p>
            <a:pPr>
              <a:defRPr>
                <a:latin typeface="Arial Black" pitchFamily="34" charset="0"/>
              </a:defRPr>
            </a:pPr>
            <a:endParaRPr lang="en-US"/>
          </a:p>
        </c:txPr>
        <c:crossAx val="139698560"/>
        <c:crosses val="autoZero"/>
        <c:crossBetween val="between"/>
        <c:majorUnit val="1"/>
      </c:valAx>
    </c:plotArea>
    <c:legend>
      <c:legendPos val="b"/>
      <c:layout/>
      <c:overlay val="0"/>
      <c:txPr>
        <a:bodyPr/>
        <a:lstStyle/>
        <a:p>
          <a:pPr>
            <a:defRPr>
              <a:latin typeface="Arial Black" pitchFamily="34" charset="0"/>
            </a:defRPr>
          </a:pPr>
          <a:endParaRPr lang="en-US"/>
        </a:p>
      </c:txPr>
    </c:legend>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170764" cy="480388"/>
          </a:xfrm>
          <a:prstGeom prst="rect">
            <a:avLst/>
          </a:prstGeom>
        </p:spPr>
        <p:txBody>
          <a:bodyPr vert="horz" lIns="95610" tIns="47805" rIns="95610" bIns="47805" rtlCol="0"/>
          <a:lstStyle>
            <a:lvl1pPr algn="l">
              <a:defRPr sz="1300"/>
            </a:lvl1pPr>
          </a:lstStyle>
          <a:p>
            <a:endParaRPr lang="en-US"/>
          </a:p>
        </p:txBody>
      </p:sp>
      <p:sp>
        <p:nvSpPr>
          <p:cNvPr id="3" name="Date Placeholder 2"/>
          <p:cNvSpPr>
            <a:spLocks noGrp="1"/>
          </p:cNvSpPr>
          <p:nvPr>
            <p:ph type="dt" sz="quarter" idx="1"/>
          </p:nvPr>
        </p:nvSpPr>
        <p:spPr>
          <a:xfrm>
            <a:off x="4142750" y="0"/>
            <a:ext cx="3170763" cy="480388"/>
          </a:xfrm>
          <a:prstGeom prst="rect">
            <a:avLst/>
          </a:prstGeom>
        </p:spPr>
        <p:txBody>
          <a:bodyPr vert="horz" lIns="95610" tIns="47805" rIns="95610" bIns="47805" rtlCol="0"/>
          <a:lstStyle>
            <a:lvl1pPr algn="r">
              <a:defRPr sz="1300"/>
            </a:lvl1pPr>
          </a:lstStyle>
          <a:p>
            <a:fld id="{E62ED6FE-FF55-4A94-9EC1-B018B906448B}" type="datetimeFigureOut">
              <a:rPr lang="en-US" smtClean="0"/>
              <a:t>5/28/2013</a:t>
            </a:fld>
            <a:endParaRPr lang="en-US"/>
          </a:p>
        </p:txBody>
      </p:sp>
      <p:sp>
        <p:nvSpPr>
          <p:cNvPr id="4" name="Footer Placeholder 3"/>
          <p:cNvSpPr>
            <a:spLocks noGrp="1"/>
          </p:cNvSpPr>
          <p:nvPr>
            <p:ph type="ftr" sz="quarter" idx="2"/>
          </p:nvPr>
        </p:nvSpPr>
        <p:spPr>
          <a:xfrm>
            <a:off x="2" y="9119173"/>
            <a:ext cx="3170764" cy="480388"/>
          </a:xfrm>
          <a:prstGeom prst="rect">
            <a:avLst/>
          </a:prstGeom>
        </p:spPr>
        <p:txBody>
          <a:bodyPr vert="horz" lIns="95610" tIns="47805" rIns="95610" bIns="47805" rtlCol="0" anchor="b"/>
          <a:lstStyle>
            <a:lvl1pPr algn="l">
              <a:defRPr sz="1300"/>
            </a:lvl1pPr>
          </a:lstStyle>
          <a:p>
            <a:endParaRPr lang="en-US"/>
          </a:p>
        </p:txBody>
      </p:sp>
      <p:sp>
        <p:nvSpPr>
          <p:cNvPr id="5" name="Slide Number Placeholder 4"/>
          <p:cNvSpPr>
            <a:spLocks noGrp="1"/>
          </p:cNvSpPr>
          <p:nvPr>
            <p:ph type="sldNum" sz="quarter" idx="3"/>
          </p:nvPr>
        </p:nvSpPr>
        <p:spPr>
          <a:xfrm>
            <a:off x="4142750" y="9119173"/>
            <a:ext cx="3170763" cy="480388"/>
          </a:xfrm>
          <a:prstGeom prst="rect">
            <a:avLst/>
          </a:prstGeom>
        </p:spPr>
        <p:txBody>
          <a:bodyPr vert="horz" lIns="95610" tIns="47805" rIns="95610" bIns="47805" rtlCol="0" anchor="b"/>
          <a:lstStyle>
            <a:lvl1pPr algn="r">
              <a:defRPr sz="1300"/>
            </a:lvl1pPr>
          </a:lstStyle>
          <a:p>
            <a:fld id="{9C5C0816-6962-4A79-8C6B-816E84D9BE33}" type="slidenum">
              <a:rPr lang="en-US" smtClean="0"/>
              <a:t>‹#›</a:t>
            </a:fld>
            <a:endParaRPr lang="en-US"/>
          </a:p>
        </p:txBody>
      </p:sp>
    </p:spTree>
    <p:extLst>
      <p:ext uri="{BB962C8B-B14F-4D97-AF65-F5344CB8AC3E}">
        <p14:creationId xmlns:p14="http://schemas.microsoft.com/office/powerpoint/2010/main" val="25104741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20" cy="480060"/>
          </a:xfrm>
          <a:prstGeom prst="rect">
            <a:avLst/>
          </a:prstGeom>
        </p:spPr>
        <p:txBody>
          <a:bodyPr vert="horz" lIns="96662" tIns="48331" rIns="96662" bIns="48331" rtlCol="0"/>
          <a:lstStyle>
            <a:lvl1pPr algn="l">
              <a:defRPr sz="1300"/>
            </a:lvl1pPr>
          </a:lstStyle>
          <a:p>
            <a:endParaRPr lang="en-US"/>
          </a:p>
        </p:txBody>
      </p:sp>
      <p:sp>
        <p:nvSpPr>
          <p:cNvPr id="3" name="Date Placeholder 2"/>
          <p:cNvSpPr>
            <a:spLocks noGrp="1"/>
          </p:cNvSpPr>
          <p:nvPr>
            <p:ph type="dt" idx="1"/>
          </p:nvPr>
        </p:nvSpPr>
        <p:spPr>
          <a:xfrm>
            <a:off x="4143588" y="1"/>
            <a:ext cx="3169920" cy="480060"/>
          </a:xfrm>
          <a:prstGeom prst="rect">
            <a:avLst/>
          </a:prstGeom>
        </p:spPr>
        <p:txBody>
          <a:bodyPr vert="horz" lIns="96662" tIns="48331" rIns="96662" bIns="48331" rtlCol="0"/>
          <a:lstStyle>
            <a:lvl1pPr algn="r">
              <a:defRPr sz="1300"/>
            </a:lvl1pPr>
          </a:lstStyle>
          <a:p>
            <a:fld id="{E5649C54-2FE2-48B1-A781-9BF741EA6979}" type="datetimeFigureOut">
              <a:rPr lang="en-US" smtClean="0"/>
              <a:t>5/28/2013</a:t>
            </a:fld>
            <a:endParaRPr lang="en-US"/>
          </a:p>
        </p:txBody>
      </p:sp>
      <p:sp>
        <p:nvSpPr>
          <p:cNvPr id="4" name="Slide Image Placeholder 3"/>
          <p:cNvSpPr>
            <a:spLocks noGrp="1" noRot="1" noChangeAspect="1"/>
          </p:cNvSpPr>
          <p:nvPr>
            <p:ph type="sldImg" idx="2"/>
          </p:nvPr>
        </p:nvSpPr>
        <p:spPr>
          <a:xfrm>
            <a:off x="1257300" y="719138"/>
            <a:ext cx="4802188" cy="3602037"/>
          </a:xfrm>
          <a:prstGeom prst="rect">
            <a:avLst/>
          </a:prstGeom>
          <a:noFill/>
          <a:ln w="12700">
            <a:solidFill>
              <a:prstClr val="black"/>
            </a:solidFill>
          </a:ln>
        </p:spPr>
        <p:txBody>
          <a:bodyPr vert="horz" lIns="96662" tIns="48331" rIns="96662" bIns="48331" rtlCol="0" anchor="ctr"/>
          <a:lstStyle/>
          <a:p>
            <a:endParaRPr lang="en-US"/>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6662" tIns="48331" rIns="96662"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9119475"/>
            <a:ext cx="3169920" cy="480060"/>
          </a:xfrm>
          <a:prstGeom prst="rect">
            <a:avLst/>
          </a:prstGeom>
        </p:spPr>
        <p:txBody>
          <a:bodyPr vert="horz" lIns="96662" tIns="48331" rIns="96662"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8" y="9119475"/>
            <a:ext cx="3169920" cy="480060"/>
          </a:xfrm>
          <a:prstGeom prst="rect">
            <a:avLst/>
          </a:prstGeom>
        </p:spPr>
        <p:txBody>
          <a:bodyPr vert="horz" lIns="96662" tIns="48331" rIns="96662" bIns="48331" rtlCol="0" anchor="b"/>
          <a:lstStyle>
            <a:lvl1pPr algn="r">
              <a:defRPr sz="1300"/>
            </a:lvl1pPr>
          </a:lstStyle>
          <a:p>
            <a:fld id="{9086EE44-F135-4A4A-860E-8D5201678AB1}" type="slidenum">
              <a:rPr lang="en-US" smtClean="0"/>
              <a:t>‹#›</a:t>
            </a:fld>
            <a:endParaRPr lang="en-US"/>
          </a:p>
        </p:txBody>
      </p:sp>
    </p:spTree>
    <p:extLst>
      <p:ext uri="{BB962C8B-B14F-4D97-AF65-F5344CB8AC3E}">
        <p14:creationId xmlns:p14="http://schemas.microsoft.com/office/powerpoint/2010/main" val="2957817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1</a:t>
            </a:fld>
            <a:endParaRPr lang="en-US"/>
          </a:p>
        </p:txBody>
      </p:sp>
    </p:spTree>
    <p:extLst>
      <p:ext uri="{BB962C8B-B14F-4D97-AF65-F5344CB8AC3E}">
        <p14:creationId xmlns:p14="http://schemas.microsoft.com/office/powerpoint/2010/main" val="1723300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finished product.  Take a look at the</a:t>
            </a:r>
            <a:r>
              <a:rPr lang="en-US" baseline="0" dirty="0" smtClean="0"/>
              <a:t> serial numbers – the fonts in particular.  They have a certain style to them.</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10</a:t>
            </a:fld>
            <a:endParaRPr lang="en-US"/>
          </a:p>
        </p:txBody>
      </p:sp>
    </p:spTree>
    <p:extLst>
      <p:ext uri="{BB962C8B-B14F-4D97-AF65-F5344CB8AC3E}">
        <p14:creationId xmlns:p14="http://schemas.microsoft.com/office/powerpoint/2010/main" val="3897291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Numbering nationals was a little</a:t>
            </a:r>
            <a:r>
              <a:rPr lang="en-US" baseline="0" dirty="0" smtClean="0"/>
              <a:t> different than numbering type notes.  The same treasury number was applied to each sheet.  The operator stamped it four times in precise locations, advanced the number, and continued with the next sheet.  Later, the same process was repeated for bank serials.</a:t>
            </a:r>
          </a:p>
          <a:p>
            <a:endParaRPr lang="en-US" baseline="0" dirty="0" smtClean="0"/>
          </a:p>
          <a:p>
            <a:r>
              <a:rPr lang="en-US" baseline="0" dirty="0" smtClean="0"/>
              <a:t>That sums up the numbering technology in the late 1880s.</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11</a:t>
            </a:fld>
            <a:endParaRPr lang="en-US"/>
          </a:p>
        </p:txBody>
      </p:sp>
    </p:spTree>
    <p:extLst>
      <p:ext uri="{BB962C8B-B14F-4D97-AF65-F5344CB8AC3E}">
        <p14:creationId xmlns:p14="http://schemas.microsoft.com/office/powerpoint/2010/main" val="2759893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 me shift gears.</a:t>
            </a:r>
          </a:p>
          <a:p>
            <a:endParaRPr lang="en-US" dirty="0" smtClean="0"/>
          </a:p>
          <a:p>
            <a:r>
              <a:rPr lang="en-US" dirty="0" smtClean="0"/>
              <a:t>As a collector, </a:t>
            </a:r>
            <a:r>
              <a:rPr lang="en-US" baseline="0" dirty="0" smtClean="0"/>
              <a:t>you spend time looking at a lot of notes, and recognize some patterns along the way.  </a:t>
            </a:r>
            <a:r>
              <a:rPr lang="en-US" dirty="0" smtClean="0"/>
              <a:t>Something</a:t>
            </a:r>
            <a:r>
              <a:rPr lang="en-US" baseline="0" dirty="0" smtClean="0"/>
              <a:t> I noticed a while ago is that some Red Seals have different kinds of fonts.</a:t>
            </a:r>
          </a:p>
          <a:p>
            <a:endParaRPr lang="en-US" baseline="0" dirty="0" smtClean="0"/>
          </a:p>
          <a:p>
            <a:r>
              <a:rPr lang="en-US" baseline="0" dirty="0" smtClean="0"/>
              <a:t>The top row is what I call old style fonts.  Note the distinctive look to them.</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12</a:t>
            </a:fld>
            <a:endParaRPr lang="en-US"/>
          </a:p>
        </p:txBody>
      </p:sp>
    </p:spTree>
    <p:extLst>
      <p:ext uri="{BB962C8B-B14F-4D97-AF65-F5344CB8AC3E}">
        <p14:creationId xmlns:p14="http://schemas.microsoft.com/office/powerpoint/2010/main" val="3617358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the time I was first</a:t>
            </a:r>
            <a:r>
              <a:rPr lang="en-US" baseline="0" dirty="0" smtClean="0"/>
              <a:t> asking these questions – February 2012 – Andrew Shiva had just opened up NBN Census online.  I found that to be a pretty valuable and easy to use resource.</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13</a:t>
            </a:fld>
            <a:endParaRPr lang="en-US"/>
          </a:p>
        </p:txBody>
      </p:sp>
    </p:spTree>
    <p:extLst>
      <p:ext uri="{BB962C8B-B14F-4D97-AF65-F5344CB8AC3E}">
        <p14:creationId xmlns:p14="http://schemas.microsoft.com/office/powerpoint/2010/main" val="81659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14</a:t>
            </a:fld>
            <a:endParaRPr lang="en-US"/>
          </a:p>
        </p:txBody>
      </p:sp>
    </p:spTree>
    <p:extLst>
      <p:ext uri="{BB962C8B-B14F-4D97-AF65-F5344CB8AC3E}">
        <p14:creationId xmlns:p14="http://schemas.microsoft.com/office/powerpoint/2010/main" val="3476174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more important question is WHY</a:t>
            </a:r>
            <a:r>
              <a:rPr lang="en-US" baseline="0" dirty="0" smtClean="0"/>
              <a:t> did the fonts change…</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15</a:t>
            </a:fld>
            <a:endParaRPr lang="en-US"/>
          </a:p>
        </p:txBody>
      </p:sp>
    </p:spTree>
    <p:extLst>
      <p:ext uri="{BB962C8B-B14F-4D97-AF65-F5344CB8AC3E}">
        <p14:creationId xmlns:p14="http://schemas.microsoft.com/office/powerpoint/2010/main" val="2768487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1904 “The Making of Government Securities” by</a:t>
            </a:r>
            <a:r>
              <a:rPr lang="en-US" baseline="0" dirty="0" smtClean="0"/>
              <a:t> BEP Director William Meredith.</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16</a:t>
            </a:fld>
            <a:endParaRPr lang="en-US"/>
          </a:p>
        </p:txBody>
      </p:sp>
    </p:spTree>
    <p:extLst>
      <p:ext uri="{BB962C8B-B14F-4D97-AF65-F5344CB8AC3E}">
        <p14:creationId xmlns:p14="http://schemas.microsoft.com/office/powerpoint/2010/main" val="2768487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1908 Congressional Record.  A</a:t>
            </a:r>
            <a:r>
              <a:rPr lang="en-US" baseline="0" dirty="0" smtClean="0"/>
              <a:t> survey of government employees that had filed patents.</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17</a:t>
            </a:fld>
            <a:endParaRPr lang="en-US"/>
          </a:p>
        </p:txBody>
      </p:sp>
    </p:spTree>
    <p:extLst>
      <p:ext uri="{BB962C8B-B14F-4D97-AF65-F5344CB8AC3E}">
        <p14:creationId xmlns:p14="http://schemas.microsoft.com/office/powerpoint/2010/main" val="3322157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it is in practice.</a:t>
            </a:r>
            <a:r>
              <a:rPr lang="en-US" baseline="0" dirty="0" smtClean="0"/>
              <a:t>  </a:t>
            </a:r>
            <a:r>
              <a:rPr lang="en-US" dirty="0" smtClean="0"/>
              <a:t>Lady operator</a:t>
            </a:r>
            <a:r>
              <a:rPr lang="en-US" baseline="0" dirty="0" smtClean="0"/>
              <a:t> feeding in sheets of $5 Series of 1902 nationals.  Young man proofing the work seated next to her.</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18</a:t>
            </a:fld>
            <a:endParaRPr lang="en-US"/>
          </a:p>
        </p:txBody>
      </p:sp>
    </p:spTree>
    <p:extLst>
      <p:ext uri="{BB962C8B-B14F-4D97-AF65-F5344CB8AC3E}">
        <p14:creationId xmlns:p14="http://schemas.microsoft.com/office/powerpoint/2010/main" val="1987520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a closer look.  Sheets fed in top down.  Rotate around cylinder to receive numbers from an outer cylinder.</a:t>
            </a:r>
          </a:p>
          <a:p>
            <a:endParaRPr lang="en-US" dirty="0" smtClean="0"/>
          </a:p>
          <a:p>
            <a:r>
              <a:rPr lang="en-US" dirty="0" smtClean="0"/>
              <a:t>Note</a:t>
            </a:r>
            <a:r>
              <a:rPr lang="en-US" baseline="0" dirty="0" smtClean="0"/>
              <a:t> that the charter numbers, geographical letters and treasury seal were not applied with this press.  They were added at a later step in the production, using a flatbed press.</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19</a:t>
            </a:fld>
            <a:endParaRPr lang="en-US"/>
          </a:p>
        </p:txBody>
      </p:sp>
    </p:spTree>
    <p:extLst>
      <p:ext uri="{BB962C8B-B14F-4D97-AF65-F5344CB8AC3E}">
        <p14:creationId xmlns:p14="http://schemas.microsoft.com/office/powerpoint/2010/main" val="186653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2</a:t>
            </a:fld>
            <a:endParaRPr lang="en-US"/>
          </a:p>
        </p:txBody>
      </p:sp>
    </p:spTree>
    <p:extLst>
      <p:ext uri="{BB962C8B-B14F-4D97-AF65-F5344CB8AC3E}">
        <p14:creationId xmlns:p14="http://schemas.microsoft.com/office/powerpoint/2010/main" val="4033998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20</a:t>
            </a:fld>
            <a:endParaRPr lang="en-US"/>
          </a:p>
        </p:txBody>
      </p:sp>
    </p:spTree>
    <p:extLst>
      <p:ext uri="{BB962C8B-B14F-4D97-AF65-F5344CB8AC3E}">
        <p14:creationId xmlns:p14="http://schemas.microsoft.com/office/powerpoint/2010/main" val="1593875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applied</a:t>
            </a:r>
            <a:r>
              <a:rPr lang="en-US" baseline="0" dirty="0" smtClean="0"/>
              <a:t> to type notes as well.  Note the top Bison has old style fonts and is numbered in the 12M range.  Around s/n 20M a changeover is observed to new style fonts.</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21</a:t>
            </a:fld>
            <a:endParaRPr lang="en-US"/>
          </a:p>
        </p:txBody>
      </p:sp>
    </p:spTree>
    <p:extLst>
      <p:ext uri="{BB962C8B-B14F-4D97-AF65-F5344CB8AC3E}">
        <p14:creationId xmlns:p14="http://schemas.microsoft.com/office/powerpoint/2010/main" val="718920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might</a:t>
            </a:r>
            <a:r>
              <a:rPr lang="en-US" baseline="0" dirty="0" smtClean="0"/>
              <a:t> come to the conclusion that all notes numbered after the conversion to the rotary presses have the new style font.</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22</a:t>
            </a:fld>
            <a:endParaRPr lang="en-US"/>
          </a:p>
        </p:txBody>
      </p:sp>
    </p:spTree>
    <p:extLst>
      <p:ext uri="{BB962C8B-B14F-4D97-AF65-F5344CB8AC3E}">
        <p14:creationId xmlns:p14="http://schemas.microsoft.com/office/powerpoint/2010/main" val="1658250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this</a:t>
            </a:r>
            <a:r>
              <a:rPr lang="en-US" baseline="0" dirty="0" smtClean="0"/>
              <a:t> one.  Note the treasury number – old style fonts.  Check out the charter number – and plate date – 1905.  Why does this note have old fonts?</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23</a:t>
            </a:fld>
            <a:endParaRPr lang="en-US"/>
          </a:p>
        </p:txBody>
      </p:sp>
    </p:spTree>
    <p:extLst>
      <p:ext uri="{BB962C8B-B14F-4D97-AF65-F5344CB8AC3E}">
        <p14:creationId xmlns:p14="http://schemas.microsoft.com/office/powerpoint/2010/main" val="2574525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24</a:t>
            </a:fld>
            <a:endParaRPr lang="en-US"/>
          </a:p>
        </p:txBody>
      </p:sp>
    </p:spTree>
    <p:extLst>
      <p:ext uri="{BB962C8B-B14F-4D97-AF65-F5344CB8AC3E}">
        <p14:creationId xmlns:p14="http://schemas.microsoft.com/office/powerpoint/2010/main" val="2334934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25</a:t>
            </a:fld>
            <a:endParaRPr lang="en-US"/>
          </a:p>
        </p:txBody>
      </p:sp>
    </p:spTree>
    <p:extLst>
      <p:ext uri="{BB962C8B-B14F-4D97-AF65-F5344CB8AC3E}">
        <p14:creationId xmlns:p14="http://schemas.microsoft.com/office/powerpoint/2010/main" val="1692040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26</a:t>
            </a:fld>
            <a:endParaRPr lang="en-US"/>
          </a:p>
        </p:txBody>
      </p:sp>
    </p:spTree>
    <p:extLst>
      <p:ext uri="{BB962C8B-B14F-4D97-AF65-F5344CB8AC3E}">
        <p14:creationId xmlns:p14="http://schemas.microsoft.com/office/powerpoint/2010/main" val="3292687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27</a:t>
            </a:fld>
            <a:endParaRPr lang="en-US"/>
          </a:p>
        </p:txBody>
      </p:sp>
    </p:spTree>
    <p:extLst>
      <p:ext uri="{BB962C8B-B14F-4D97-AF65-F5344CB8AC3E}">
        <p14:creationId xmlns:p14="http://schemas.microsoft.com/office/powerpoint/2010/main" val="2322619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28</a:t>
            </a:fld>
            <a:endParaRPr lang="en-US"/>
          </a:p>
        </p:txBody>
      </p:sp>
    </p:spTree>
    <p:extLst>
      <p:ext uri="{BB962C8B-B14F-4D97-AF65-F5344CB8AC3E}">
        <p14:creationId xmlns:p14="http://schemas.microsoft.com/office/powerpoint/2010/main" val="291445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29</a:t>
            </a:fld>
            <a:endParaRPr lang="en-US"/>
          </a:p>
        </p:txBody>
      </p:sp>
    </p:spTree>
    <p:extLst>
      <p:ext uri="{BB962C8B-B14F-4D97-AF65-F5344CB8AC3E}">
        <p14:creationId xmlns:p14="http://schemas.microsoft.com/office/powerpoint/2010/main" val="4064384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3</a:t>
            </a:fld>
            <a:endParaRPr lang="en-US"/>
          </a:p>
        </p:txBody>
      </p:sp>
    </p:spTree>
    <p:extLst>
      <p:ext uri="{BB962C8B-B14F-4D97-AF65-F5344CB8AC3E}">
        <p14:creationId xmlns:p14="http://schemas.microsoft.com/office/powerpoint/2010/main" val="4009299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Difference of 550 in bank and treasury numbers.  Same run.</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30</a:t>
            </a:fld>
            <a:endParaRPr lang="en-US"/>
          </a:p>
        </p:txBody>
      </p:sp>
    </p:spTree>
    <p:extLst>
      <p:ext uri="{BB962C8B-B14F-4D97-AF65-F5344CB8AC3E}">
        <p14:creationId xmlns:p14="http://schemas.microsoft.com/office/powerpoint/2010/main" val="21353497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31</a:t>
            </a:fld>
            <a:endParaRPr lang="en-US"/>
          </a:p>
        </p:txBody>
      </p:sp>
    </p:spTree>
    <p:extLst>
      <p:ext uri="{BB962C8B-B14F-4D97-AF65-F5344CB8AC3E}">
        <p14:creationId xmlns:p14="http://schemas.microsoft.com/office/powerpoint/2010/main" val="2261210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as</a:t>
            </a:r>
            <a:r>
              <a:rPr lang="en-US" baseline="0" dirty="0" smtClean="0"/>
              <a:t> a direct result of the their work on 1929 replacements, Huntoon and </a:t>
            </a:r>
            <a:r>
              <a:rPr lang="en-US" baseline="0" dirty="0" err="1" smtClean="0"/>
              <a:t>Simek</a:t>
            </a:r>
            <a:r>
              <a:rPr lang="en-US" baseline="0" dirty="0" smtClean="0"/>
              <a:t> produced this at Memphis 2012 last year, from the archives at the Smithsonian.</a:t>
            </a:r>
          </a:p>
          <a:p>
            <a:endParaRPr lang="en-US" baseline="0" dirty="0" smtClean="0"/>
          </a:p>
          <a:p>
            <a:r>
              <a:rPr lang="en-US" baseline="0" dirty="0" smtClean="0"/>
              <a:t>It is a letter from the OCC to the BEP asking for a make up sheet.  I’ll read it…</a:t>
            </a:r>
            <a:endParaRPr lang="en-US" dirty="0" smtClean="0"/>
          </a:p>
          <a:p>
            <a:endParaRPr lang="en-US" dirty="0" smtClean="0"/>
          </a:p>
          <a:p>
            <a:r>
              <a:rPr lang="en-US" dirty="0" smtClean="0"/>
              <a:t>What’s very</a:t>
            </a:r>
            <a:r>
              <a:rPr lang="en-US" baseline="0" dirty="0" smtClean="0"/>
              <a:t> interesting is that t</a:t>
            </a:r>
            <a:r>
              <a:rPr lang="en-US" dirty="0" smtClean="0"/>
              <a:t>he numbering operator stamped test impressions on the letter.</a:t>
            </a:r>
          </a:p>
          <a:p>
            <a:endParaRPr lang="en-US" dirty="0" smtClean="0"/>
          </a:p>
          <a:p>
            <a:r>
              <a:rPr lang="en-US" dirty="0" smtClean="0"/>
              <a:t>Look</a:t>
            </a:r>
            <a:r>
              <a:rPr lang="en-US" baseline="0" dirty="0" smtClean="0"/>
              <a:t> at the fonts.  They were made from the old single action press.  This is the smoking gun I was looking for.  **This letter ties old style fonts to replacements in the rotary press era.**</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32</a:t>
            </a:fld>
            <a:endParaRPr lang="en-US"/>
          </a:p>
        </p:txBody>
      </p:sp>
    </p:spTree>
    <p:extLst>
      <p:ext uri="{BB962C8B-B14F-4D97-AF65-F5344CB8AC3E}">
        <p14:creationId xmlns:p14="http://schemas.microsoft.com/office/powerpoint/2010/main" val="70067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33</a:t>
            </a:fld>
            <a:endParaRPr lang="en-US"/>
          </a:p>
        </p:txBody>
      </p:sp>
    </p:spTree>
    <p:extLst>
      <p:ext uri="{BB962C8B-B14F-4D97-AF65-F5344CB8AC3E}">
        <p14:creationId xmlns:p14="http://schemas.microsoft.com/office/powerpoint/2010/main" val="2155037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note was printed in 1920.  We know that from the treasury serial number.  Note that the offset</a:t>
            </a:r>
            <a:r>
              <a:rPr lang="en-US" baseline="0" dirty="0" smtClean="0"/>
              <a:t> transfer does NOT include the serial numbers.  Just like the early Red Seals, they were applied before the charter number and treasury seal in a separate step.</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34</a:t>
            </a:fld>
            <a:endParaRPr lang="en-US"/>
          </a:p>
        </p:txBody>
      </p:sp>
    </p:spTree>
    <p:extLst>
      <p:ext uri="{BB962C8B-B14F-4D97-AF65-F5344CB8AC3E}">
        <p14:creationId xmlns:p14="http://schemas.microsoft.com/office/powerpoint/2010/main" val="5349776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note was printed around 1925.  On this note,</a:t>
            </a:r>
            <a:r>
              <a:rPr lang="en-US" baseline="0" dirty="0" smtClean="0"/>
              <a:t> the serial was applied at the same time as the charter numbers and treasury seal.  This tells us that the technology changed.  The serials were applied on a flatbed press, and the rotary numbering press was discontinued.</a:t>
            </a:r>
          </a:p>
          <a:p>
            <a:endParaRPr lang="en-US" baseline="0" dirty="0" smtClean="0"/>
          </a:p>
          <a:p>
            <a:r>
              <a:rPr lang="en-US" baseline="0" dirty="0" smtClean="0"/>
              <a:t>My guess is that in the name of productivity, the BEP abandoned replacement serials when the flatbed application of serials began.</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35</a:t>
            </a:fld>
            <a:endParaRPr lang="en-US"/>
          </a:p>
        </p:txBody>
      </p:sp>
    </p:spTree>
    <p:extLst>
      <p:ext uri="{BB962C8B-B14F-4D97-AF65-F5344CB8AC3E}">
        <p14:creationId xmlns:p14="http://schemas.microsoft.com/office/powerpoint/2010/main" val="5349776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36</a:t>
            </a:fld>
            <a:endParaRPr lang="en-US"/>
          </a:p>
        </p:txBody>
      </p:sp>
    </p:spTree>
    <p:extLst>
      <p:ext uri="{BB962C8B-B14F-4D97-AF65-F5344CB8AC3E}">
        <p14:creationId xmlns:p14="http://schemas.microsoft.com/office/powerpoint/2010/main" val="2751662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37</a:t>
            </a:fld>
            <a:endParaRPr lang="en-US"/>
          </a:p>
        </p:txBody>
      </p:sp>
    </p:spTree>
    <p:extLst>
      <p:ext uri="{BB962C8B-B14F-4D97-AF65-F5344CB8AC3E}">
        <p14:creationId xmlns:p14="http://schemas.microsoft.com/office/powerpoint/2010/main" val="23434936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38</a:t>
            </a:fld>
            <a:endParaRPr lang="en-US"/>
          </a:p>
        </p:txBody>
      </p:sp>
    </p:spTree>
    <p:extLst>
      <p:ext uri="{BB962C8B-B14F-4D97-AF65-F5344CB8AC3E}">
        <p14:creationId xmlns:p14="http://schemas.microsoft.com/office/powerpoint/2010/main" val="34456784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with the series</a:t>
            </a:r>
            <a:r>
              <a:rPr lang="en-US" baseline="0" dirty="0" smtClean="0"/>
              <a:t> that is </a:t>
            </a:r>
            <a:r>
              <a:rPr lang="en-US" dirty="0" smtClean="0"/>
              <a:t>most difficult to correctly</a:t>
            </a:r>
            <a:r>
              <a:rPr lang="en-US" baseline="0" dirty="0" smtClean="0"/>
              <a:t> identify.  Most Brown Backs were printed using the old presses and therefore have old style fonts.  Don’t be fooled!</a:t>
            </a:r>
          </a:p>
          <a:p>
            <a:endParaRPr lang="en-US" baseline="0" dirty="0" smtClean="0"/>
          </a:p>
          <a:p>
            <a:r>
              <a:rPr lang="en-US" baseline="0" dirty="0" smtClean="0"/>
              <a:t>To properly identify a note, it must have been printed after 1903.  We use the treasury serial numbers to determine when nationals were printed.  The serials in this table represent the approximate changeover to the new rotary presses in the fall of 1903.</a:t>
            </a:r>
          </a:p>
        </p:txBody>
      </p:sp>
      <p:sp>
        <p:nvSpPr>
          <p:cNvPr id="4" name="Slide Number Placeholder 3"/>
          <p:cNvSpPr>
            <a:spLocks noGrp="1"/>
          </p:cNvSpPr>
          <p:nvPr>
            <p:ph type="sldNum" sz="quarter" idx="10"/>
          </p:nvPr>
        </p:nvSpPr>
        <p:spPr/>
        <p:txBody>
          <a:bodyPr/>
          <a:lstStyle/>
          <a:p>
            <a:fld id="{9086EE44-F135-4A4A-860E-8D5201678AB1}" type="slidenum">
              <a:rPr lang="en-US" smtClean="0"/>
              <a:t>39</a:t>
            </a:fld>
            <a:endParaRPr lang="en-US"/>
          </a:p>
        </p:txBody>
      </p:sp>
    </p:spTree>
    <p:extLst>
      <p:ext uri="{BB962C8B-B14F-4D97-AF65-F5344CB8AC3E}">
        <p14:creationId xmlns:p14="http://schemas.microsoft.com/office/powerpoint/2010/main" val="3651046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 the stage.  Late 1800s.</a:t>
            </a:r>
            <a:r>
              <a:rPr lang="en-US" baseline="0" dirty="0" smtClean="0"/>
              <a:t>  </a:t>
            </a:r>
            <a:r>
              <a:rPr lang="en-US" dirty="0" smtClean="0"/>
              <a:t>The BEP has taken over currency production that</a:t>
            </a:r>
            <a:r>
              <a:rPr lang="en-US" baseline="0" dirty="0" smtClean="0"/>
              <a:t> was previously in the hands of private printers, and the demands on the Bureau have grown tremendously.  A new facility was build for the Bureau, and this is what is it looked like in 1889.  The expectation is not only that they produce bank notes and financial instruments for the country’s needs in a timely manner, but also that their products must be perfect.  And, as we all know, when you introduce the human element, mistakes can and will happen…</a:t>
            </a:r>
          </a:p>
        </p:txBody>
      </p:sp>
      <p:sp>
        <p:nvSpPr>
          <p:cNvPr id="4" name="Slide Number Placeholder 3"/>
          <p:cNvSpPr>
            <a:spLocks noGrp="1"/>
          </p:cNvSpPr>
          <p:nvPr>
            <p:ph type="sldNum" sz="quarter" idx="10"/>
          </p:nvPr>
        </p:nvSpPr>
        <p:spPr/>
        <p:txBody>
          <a:bodyPr/>
          <a:lstStyle/>
          <a:p>
            <a:fld id="{9086EE44-F135-4A4A-860E-8D5201678AB1}" type="slidenum">
              <a:rPr lang="en-US" smtClean="0"/>
              <a:t>4</a:t>
            </a:fld>
            <a:endParaRPr lang="en-US"/>
          </a:p>
        </p:txBody>
      </p:sp>
    </p:spTree>
    <p:extLst>
      <p:ext uri="{BB962C8B-B14F-4D97-AF65-F5344CB8AC3E}">
        <p14:creationId xmlns:p14="http://schemas.microsoft.com/office/powerpoint/2010/main" val="21819769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40</a:t>
            </a:fld>
            <a:endParaRPr lang="en-US"/>
          </a:p>
        </p:txBody>
      </p:sp>
    </p:spTree>
    <p:extLst>
      <p:ext uri="{BB962C8B-B14F-4D97-AF65-F5344CB8AC3E}">
        <p14:creationId xmlns:p14="http://schemas.microsoft.com/office/powerpoint/2010/main" val="33885430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41</a:t>
            </a:fld>
            <a:endParaRPr lang="en-US"/>
          </a:p>
        </p:txBody>
      </p:sp>
    </p:spTree>
    <p:extLst>
      <p:ext uri="{BB962C8B-B14F-4D97-AF65-F5344CB8AC3E}">
        <p14:creationId xmlns:p14="http://schemas.microsoft.com/office/powerpoint/2010/main" val="28165426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42</a:t>
            </a:fld>
            <a:endParaRPr lang="en-US"/>
          </a:p>
        </p:txBody>
      </p:sp>
    </p:spTree>
    <p:extLst>
      <p:ext uri="{BB962C8B-B14F-4D97-AF65-F5344CB8AC3E}">
        <p14:creationId xmlns:p14="http://schemas.microsoft.com/office/powerpoint/2010/main" val="34863597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43</a:t>
            </a:fld>
            <a:endParaRPr lang="en-US"/>
          </a:p>
        </p:txBody>
      </p:sp>
    </p:spTree>
    <p:extLst>
      <p:ext uri="{BB962C8B-B14F-4D97-AF65-F5344CB8AC3E}">
        <p14:creationId xmlns:p14="http://schemas.microsoft.com/office/powerpoint/2010/main" val="8699544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44</a:t>
            </a:fld>
            <a:endParaRPr lang="en-US"/>
          </a:p>
        </p:txBody>
      </p:sp>
    </p:spTree>
    <p:extLst>
      <p:ext uri="{BB962C8B-B14F-4D97-AF65-F5344CB8AC3E}">
        <p14:creationId xmlns:p14="http://schemas.microsoft.com/office/powerpoint/2010/main" val="10186357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45</a:t>
            </a:fld>
            <a:endParaRPr lang="en-US"/>
          </a:p>
        </p:txBody>
      </p:sp>
    </p:spTree>
    <p:extLst>
      <p:ext uri="{BB962C8B-B14F-4D97-AF65-F5344CB8AC3E}">
        <p14:creationId xmlns:p14="http://schemas.microsoft.com/office/powerpoint/2010/main" val="34692495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46</a:t>
            </a:fld>
            <a:endParaRPr lang="en-US"/>
          </a:p>
        </p:txBody>
      </p:sp>
    </p:spTree>
    <p:extLst>
      <p:ext uri="{BB962C8B-B14F-4D97-AF65-F5344CB8AC3E}">
        <p14:creationId xmlns:p14="http://schemas.microsoft.com/office/powerpoint/2010/main" val="9499196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47</a:t>
            </a:fld>
            <a:endParaRPr lang="en-US"/>
          </a:p>
        </p:txBody>
      </p:sp>
    </p:spTree>
    <p:extLst>
      <p:ext uri="{BB962C8B-B14F-4D97-AF65-F5344CB8AC3E}">
        <p14:creationId xmlns:p14="http://schemas.microsoft.com/office/powerpoint/2010/main" val="22680381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48</a:t>
            </a:fld>
            <a:endParaRPr lang="en-US"/>
          </a:p>
        </p:txBody>
      </p:sp>
    </p:spTree>
    <p:extLst>
      <p:ext uri="{BB962C8B-B14F-4D97-AF65-F5344CB8AC3E}">
        <p14:creationId xmlns:p14="http://schemas.microsoft.com/office/powerpoint/2010/main" val="13708439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49</a:t>
            </a:fld>
            <a:endParaRPr lang="en-US"/>
          </a:p>
        </p:txBody>
      </p:sp>
    </p:spTree>
    <p:extLst>
      <p:ext uri="{BB962C8B-B14F-4D97-AF65-F5344CB8AC3E}">
        <p14:creationId xmlns:p14="http://schemas.microsoft.com/office/powerpoint/2010/main" val="4235250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Sometimes sheets of bank notes were imperfectly printed or damaged.  Imperfect notes had to be removed.  Its was NOT OK to leave a gap in the sequence of notes; nor was it OK to replace the gap with a randomly numbered note; at this time star notes were not yet conceived.</a:t>
            </a:r>
          </a:p>
          <a:p>
            <a:endParaRPr lang="en-US" baseline="0" dirty="0" smtClean="0"/>
          </a:p>
          <a:p>
            <a:r>
              <a:rPr lang="en-US" baseline="0" dirty="0" smtClean="0"/>
              <a:t>It WAS important to preserve the integrity of serial number sequences.  Therefore, whenever a printing mistake was made, a perfect replacement had to made, meaning that the serials had to be identical to the defective sheet.</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5</a:t>
            </a:fld>
            <a:endParaRPr lang="en-US"/>
          </a:p>
        </p:txBody>
      </p:sp>
    </p:spTree>
    <p:extLst>
      <p:ext uri="{BB962C8B-B14F-4D97-AF65-F5344CB8AC3E}">
        <p14:creationId xmlns:p14="http://schemas.microsoft.com/office/powerpoint/2010/main" val="21819769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50</a:t>
            </a:fld>
            <a:endParaRPr lang="en-US"/>
          </a:p>
        </p:txBody>
      </p:sp>
    </p:spTree>
    <p:extLst>
      <p:ext uri="{BB962C8B-B14F-4D97-AF65-F5344CB8AC3E}">
        <p14:creationId xmlns:p14="http://schemas.microsoft.com/office/powerpoint/2010/main" val="31519655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51</a:t>
            </a:fld>
            <a:endParaRPr lang="en-US"/>
          </a:p>
        </p:txBody>
      </p:sp>
    </p:spTree>
    <p:extLst>
      <p:ext uri="{BB962C8B-B14F-4D97-AF65-F5344CB8AC3E}">
        <p14:creationId xmlns:p14="http://schemas.microsoft.com/office/powerpoint/2010/main" val="32754843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only a replacement, but its on a re-engraved (star) plate.</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52</a:t>
            </a:fld>
            <a:endParaRPr lang="en-US"/>
          </a:p>
        </p:txBody>
      </p:sp>
    </p:spTree>
    <p:extLst>
      <p:ext uri="{BB962C8B-B14F-4D97-AF65-F5344CB8AC3E}">
        <p14:creationId xmlns:p14="http://schemas.microsoft.com/office/powerpoint/2010/main" val="32754843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Seemingly</a:t>
            </a:r>
            <a:r>
              <a:rPr lang="en-US" baseline="0" dirty="0" smtClean="0"/>
              <a:t> paradoxical serial number.  Being from the A- block, it looks like it should be from the 1880s?  But, the note also has geographical letters, so it was made after 1902.  What’s going on?</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53</a:t>
            </a:fld>
            <a:endParaRPr lang="en-US"/>
          </a:p>
        </p:txBody>
      </p:sp>
    </p:spTree>
    <p:extLst>
      <p:ext uri="{BB962C8B-B14F-4D97-AF65-F5344CB8AC3E}">
        <p14:creationId xmlns:p14="http://schemas.microsoft.com/office/powerpoint/2010/main" val="35232968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Serials from 10-10-10-10 plates</a:t>
            </a:r>
            <a:r>
              <a:rPr lang="en-US" baseline="0" dirty="0" smtClean="0"/>
              <a:t> began with the A- block.</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54</a:t>
            </a:fld>
            <a:endParaRPr lang="en-US"/>
          </a:p>
        </p:txBody>
      </p:sp>
    </p:spTree>
    <p:extLst>
      <p:ext uri="{BB962C8B-B14F-4D97-AF65-F5344CB8AC3E}">
        <p14:creationId xmlns:p14="http://schemas.microsoft.com/office/powerpoint/2010/main" val="11094696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it is compared to a closely numbered sister.</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55</a:t>
            </a:fld>
            <a:endParaRPr lang="en-US"/>
          </a:p>
        </p:txBody>
      </p:sp>
    </p:spTree>
    <p:extLst>
      <p:ext uri="{BB962C8B-B14F-4D97-AF65-F5344CB8AC3E}">
        <p14:creationId xmlns:p14="http://schemas.microsoft.com/office/powerpoint/2010/main" val="34025680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18 months</a:t>
            </a:r>
            <a:r>
              <a:rPr lang="en-US" baseline="0" dirty="0" smtClean="0"/>
              <a:t> of Red Seals were printed using old equipment.</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56</a:t>
            </a:fld>
            <a:endParaRPr lang="en-US"/>
          </a:p>
        </p:txBody>
      </p:sp>
    </p:spTree>
    <p:extLst>
      <p:ext uri="{BB962C8B-B14F-4D97-AF65-F5344CB8AC3E}">
        <p14:creationId xmlns:p14="http://schemas.microsoft.com/office/powerpoint/2010/main" val="20343754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57</a:t>
            </a:fld>
            <a:endParaRPr lang="en-US"/>
          </a:p>
        </p:txBody>
      </p:sp>
    </p:spTree>
    <p:extLst>
      <p:ext uri="{BB962C8B-B14F-4D97-AF65-F5344CB8AC3E}">
        <p14:creationId xmlns:p14="http://schemas.microsoft.com/office/powerpoint/2010/main" val="13936099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58</a:t>
            </a:fld>
            <a:endParaRPr lang="en-US"/>
          </a:p>
        </p:txBody>
      </p:sp>
    </p:spTree>
    <p:extLst>
      <p:ext uri="{BB962C8B-B14F-4D97-AF65-F5344CB8AC3E}">
        <p14:creationId xmlns:p14="http://schemas.microsoft.com/office/powerpoint/2010/main" val="27211432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59</a:t>
            </a:fld>
            <a:endParaRPr lang="en-US"/>
          </a:p>
        </p:txBody>
      </p:sp>
    </p:spTree>
    <p:extLst>
      <p:ext uri="{BB962C8B-B14F-4D97-AF65-F5344CB8AC3E}">
        <p14:creationId xmlns:p14="http://schemas.microsoft.com/office/powerpoint/2010/main" val="658075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me take you on </a:t>
            </a:r>
            <a:r>
              <a:rPr lang="en-US" baseline="0" dirty="0" smtClean="0"/>
              <a:t>a tour of the Numbering Division of the BEP.</a:t>
            </a:r>
          </a:p>
          <a:p>
            <a:endParaRPr lang="en-US" baseline="0" dirty="0" smtClean="0"/>
          </a:p>
          <a:p>
            <a:r>
              <a:rPr lang="en-US" baseline="0" dirty="0" smtClean="0"/>
              <a:t>You’ll see several rows of large numbering machines, all of which are operated by women.  The numbering machines were foot activated with a treadle, much like a sewing machine.  And they were single action – meaning only one number was impressed at a time.</a:t>
            </a:r>
          </a:p>
          <a:p>
            <a:endParaRPr lang="en-US" baseline="0" dirty="0" smtClean="0"/>
          </a:p>
          <a:p>
            <a:r>
              <a:rPr lang="en-US" baseline="0" dirty="0" smtClean="0"/>
              <a:t>These numbering machines were the brainchild of BEP employee James D. Smith – an industrious man who made several inventions related to numbering, and some for other applications at the Bureau.  His earliest patent was for a paging machine in 1870.  By 1874 he made it into a tabletop workstation.  This is what it looked like on paper…</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6</a:t>
            </a:fld>
            <a:endParaRPr lang="en-US"/>
          </a:p>
        </p:txBody>
      </p:sp>
    </p:spTree>
    <p:extLst>
      <p:ext uri="{BB962C8B-B14F-4D97-AF65-F5344CB8AC3E}">
        <p14:creationId xmlns:p14="http://schemas.microsoft.com/office/powerpoint/2010/main" val="42270461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60</a:t>
            </a:fld>
            <a:endParaRPr lang="en-US"/>
          </a:p>
        </p:txBody>
      </p:sp>
    </p:spTree>
    <p:extLst>
      <p:ext uri="{BB962C8B-B14F-4D97-AF65-F5344CB8AC3E}">
        <p14:creationId xmlns:p14="http://schemas.microsoft.com/office/powerpoint/2010/main" val="24217136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61</a:t>
            </a:fld>
            <a:endParaRPr lang="en-US"/>
          </a:p>
        </p:txBody>
      </p:sp>
    </p:spTree>
    <p:extLst>
      <p:ext uri="{BB962C8B-B14F-4D97-AF65-F5344CB8AC3E}">
        <p14:creationId xmlns:p14="http://schemas.microsoft.com/office/powerpoint/2010/main" val="39926362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62</a:t>
            </a:fld>
            <a:endParaRPr lang="en-US"/>
          </a:p>
        </p:txBody>
      </p:sp>
    </p:spTree>
    <p:extLst>
      <p:ext uri="{BB962C8B-B14F-4D97-AF65-F5344CB8AC3E}">
        <p14:creationId xmlns:p14="http://schemas.microsoft.com/office/powerpoint/2010/main" val="17960625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63</a:t>
            </a:fld>
            <a:endParaRPr lang="en-US"/>
          </a:p>
        </p:txBody>
      </p:sp>
    </p:spTree>
    <p:extLst>
      <p:ext uri="{BB962C8B-B14F-4D97-AF65-F5344CB8AC3E}">
        <p14:creationId xmlns:p14="http://schemas.microsoft.com/office/powerpoint/2010/main" val="9257808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64</a:t>
            </a:fld>
            <a:endParaRPr lang="en-US"/>
          </a:p>
        </p:txBody>
      </p:sp>
    </p:spTree>
    <p:extLst>
      <p:ext uri="{BB962C8B-B14F-4D97-AF65-F5344CB8AC3E}">
        <p14:creationId xmlns:p14="http://schemas.microsoft.com/office/powerpoint/2010/main" val="42845521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65</a:t>
            </a:fld>
            <a:endParaRPr lang="en-US"/>
          </a:p>
        </p:txBody>
      </p:sp>
    </p:spTree>
    <p:extLst>
      <p:ext uri="{BB962C8B-B14F-4D97-AF65-F5344CB8AC3E}">
        <p14:creationId xmlns:p14="http://schemas.microsoft.com/office/powerpoint/2010/main" val="39180249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66</a:t>
            </a:fld>
            <a:endParaRPr lang="en-US"/>
          </a:p>
        </p:txBody>
      </p:sp>
    </p:spTree>
    <p:extLst>
      <p:ext uri="{BB962C8B-B14F-4D97-AF65-F5344CB8AC3E}">
        <p14:creationId xmlns:p14="http://schemas.microsoft.com/office/powerpoint/2010/main" val="5892386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67</a:t>
            </a:fld>
            <a:endParaRPr lang="en-US"/>
          </a:p>
        </p:txBody>
      </p:sp>
    </p:spTree>
    <p:extLst>
      <p:ext uri="{BB962C8B-B14F-4D97-AF65-F5344CB8AC3E}">
        <p14:creationId xmlns:p14="http://schemas.microsoft.com/office/powerpoint/2010/main" val="26499494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68</a:t>
            </a:fld>
            <a:endParaRPr lang="en-US"/>
          </a:p>
        </p:txBody>
      </p:sp>
    </p:spTree>
    <p:extLst>
      <p:ext uri="{BB962C8B-B14F-4D97-AF65-F5344CB8AC3E}">
        <p14:creationId xmlns:p14="http://schemas.microsoft.com/office/powerpoint/2010/main" val="6199513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69</a:t>
            </a:fld>
            <a:endParaRPr lang="en-US"/>
          </a:p>
        </p:txBody>
      </p:sp>
    </p:spTree>
    <p:extLst>
      <p:ext uri="{BB962C8B-B14F-4D97-AF65-F5344CB8AC3E}">
        <p14:creationId xmlns:p14="http://schemas.microsoft.com/office/powerpoint/2010/main" val="1748104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a d</a:t>
            </a:r>
            <a:r>
              <a:rPr lang="en-US" dirty="0" smtClean="0"/>
              <a:t>iagram that was</a:t>
            </a:r>
            <a:r>
              <a:rPr lang="en-US" baseline="0" dirty="0" smtClean="0"/>
              <a:t> </a:t>
            </a:r>
            <a:r>
              <a:rPr lang="en-US" dirty="0" smtClean="0"/>
              <a:t>filed with the patent application for</a:t>
            </a:r>
            <a:r>
              <a:rPr lang="en-US" baseline="0" dirty="0" smtClean="0"/>
              <a:t> this device</a:t>
            </a:r>
            <a:r>
              <a:rPr lang="en-US" dirty="0" smtClean="0"/>
              <a:t>.  Other parts of this device were separately</a:t>
            </a:r>
            <a:r>
              <a:rPr lang="en-US" baseline="0" dirty="0" smtClean="0"/>
              <a:t> patented.  The foot treadle on the bottom was separately patented.  The braking mechanism was another.</a:t>
            </a:r>
          </a:p>
          <a:p>
            <a:endParaRPr lang="en-US" baseline="0" dirty="0" smtClean="0"/>
          </a:p>
          <a:p>
            <a:r>
              <a:rPr lang="en-US" baseline="0" dirty="0" smtClean="0"/>
              <a:t>To number a sheet of type notes, the operator needed to place the sheet in the exact location relative to the numbering head starting at the top, depress the foot treadle to make an impression, repeat for the second number on the note, and then pull the lever to advance the number for the next note.  The process was then repeated for the remaining three notes on the sheet.</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7</a:t>
            </a:fld>
            <a:endParaRPr lang="en-US"/>
          </a:p>
        </p:txBody>
      </p:sp>
    </p:spTree>
    <p:extLst>
      <p:ext uri="{BB962C8B-B14F-4D97-AF65-F5344CB8AC3E}">
        <p14:creationId xmlns:p14="http://schemas.microsoft.com/office/powerpoint/2010/main" val="5805962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70</a:t>
            </a:fld>
            <a:endParaRPr lang="en-US"/>
          </a:p>
        </p:txBody>
      </p:sp>
    </p:spTree>
    <p:extLst>
      <p:ext uri="{BB962C8B-B14F-4D97-AF65-F5344CB8AC3E}">
        <p14:creationId xmlns:p14="http://schemas.microsoft.com/office/powerpoint/2010/main" val="13998948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71</a:t>
            </a:fld>
            <a:endParaRPr lang="en-US"/>
          </a:p>
        </p:txBody>
      </p:sp>
    </p:spTree>
    <p:extLst>
      <p:ext uri="{BB962C8B-B14F-4D97-AF65-F5344CB8AC3E}">
        <p14:creationId xmlns:p14="http://schemas.microsoft.com/office/powerpoint/2010/main" val="27539440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72</a:t>
            </a:fld>
            <a:endParaRPr lang="en-US"/>
          </a:p>
        </p:txBody>
      </p:sp>
    </p:spTree>
    <p:extLst>
      <p:ext uri="{BB962C8B-B14F-4D97-AF65-F5344CB8AC3E}">
        <p14:creationId xmlns:p14="http://schemas.microsoft.com/office/powerpoint/2010/main" val="20828295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73</a:t>
            </a:fld>
            <a:endParaRPr lang="en-US"/>
          </a:p>
        </p:txBody>
      </p:sp>
    </p:spTree>
    <p:extLst>
      <p:ext uri="{BB962C8B-B14F-4D97-AF65-F5344CB8AC3E}">
        <p14:creationId xmlns:p14="http://schemas.microsoft.com/office/powerpoint/2010/main" val="42294943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74</a:t>
            </a:fld>
            <a:endParaRPr lang="en-US"/>
          </a:p>
        </p:txBody>
      </p:sp>
    </p:spTree>
    <p:extLst>
      <p:ext uri="{BB962C8B-B14F-4D97-AF65-F5344CB8AC3E}">
        <p14:creationId xmlns:p14="http://schemas.microsoft.com/office/powerpoint/2010/main" val="2874357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75</a:t>
            </a:fld>
            <a:endParaRPr lang="en-US"/>
          </a:p>
        </p:txBody>
      </p:sp>
    </p:spTree>
    <p:extLst>
      <p:ext uri="{BB962C8B-B14F-4D97-AF65-F5344CB8AC3E}">
        <p14:creationId xmlns:p14="http://schemas.microsoft.com/office/powerpoint/2010/main" val="27120214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76</a:t>
            </a:fld>
            <a:endParaRPr lang="en-US"/>
          </a:p>
        </p:txBody>
      </p:sp>
    </p:spTree>
    <p:extLst>
      <p:ext uri="{BB962C8B-B14F-4D97-AF65-F5344CB8AC3E}">
        <p14:creationId xmlns:p14="http://schemas.microsoft.com/office/powerpoint/2010/main" val="30519860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77</a:t>
            </a:fld>
            <a:endParaRPr lang="en-US"/>
          </a:p>
        </p:txBody>
      </p:sp>
    </p:spTree>
    <p:extLst>
      <p:ext uri="{BB962C8B-B14F-4D97-AF65-F5344CB8AC3E}">
        <p14:creationId xmlns:p14="http://schemas.microsoft.com/office/powerpoint/2010/main" val="11554751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78</a:t>
            </a:fld>
            <a:endParaRPr lang="en-US"/>
          </a:p>
        </p:txBody>
      </p:sp>
    </p:spTree>
    <p:extLst>
      <p:ext uri="{BB962C8B-B14F-4D97-AF65-F5344CB8AC3E}">
        <p14:creationId xmlns:p14="http://schemas.microsoft.com/office/powerpoint/2010/main" val="29656738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79</a:t>
            </a:fld>
            <a:endParaRPr lang="en-US"/>
          </a:p>
        </p:txBody>
      </p:sp>
    </p:spTree>
    <p:extLst>
      <p:ext uri="{BB962C8B-B14F-4D97-AF65-F5344CB8AC3E}">
        <p14:creationId xmlns:p14="http://schemas.microsoft.com/office/powerpoint/2010/main" val="3280318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it is in practice.  A lady operator is numbering Silver Dollar Backs.  The</a:t>
            </a:r>
            <a:r>
              <a:rPr lang="en-US" baseline="0" dirty="0" smtClean="0"/>
              <a:t> s</a:t>
            </a:r>
            <a:r>
              <a:rPr lang="en-US" dirty="0" smtClean="0"/>
              <a:t>ame presses were used for type notes and national bank notes.</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8</a:t>
            </a:fld>
            <a:endParaRPr lang="en-US"/>
          </a:p>
        </p:txBody>
      </p:sp>
    </p:spTree>
    <p:extLst>
      <p:ext uri="{BB962C8B-B14F-4D97-AF65-F5344CB8AC3E}">
        <p14:creationId xmlns:p14="http://schemas.microsoft.com/office/powerpoint/2010/main" val="17542777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80</a:t>
            </a:fld>
            <a:endParaRPr lang="en-US"/>
          </a:p>
        </p:txBody>
      </p:sp>
    </p:spTree>
    <p:extLst>
      <p:ext uri="{BB962C8B-B14F-4D97-AF65-F5344CB8AC3E}">
        <p14:creationId xmlns:p14="http://schemas.microsoft.com/office/powerpoint/2010/main" val="18564232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81</a:t>
            </a:fld>
            <a:endParaRPr lang="en-US"/>
          </a:p>
        </p:txBody>
      </p:sp>
    </p:spTree>
    <p:extLst>
      <p:ext uri="{BB962C8B-B14F-4D97-AF65-F5344CB8AC3E}">
        <p14:creationId xmlns:p14="http://schemas.microsoft.com/office/powerpoint/2010/main" val="4880893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end…</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82</a:t>
            </a:fld>
            <a:endParaRPr lang="en-US"/>
          </a:p>
        </p:txBody>
      </p:sp>
    </p:spTree>
    <p:extLst>
      <p:ext uri="{BB962C8B-B14F-4D97-AF65-F5344CB8AC3E}">
        <p14:creationId xmlns:p14="http://schemas.microsoft.com/office/powerpoint/2010/main" val="42337251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83</a:t>
            </a:fld>
            <a:endParaRPr lang="en-US"/>
          </a:p>
        </p:txBody>
      </p:sp>
    </p:spTree>
    <p:extLst>
      <p:ext uri="{BB962C8B-B14F-4D97-AF65-F5344CB8AC3E}">
        <p14:creationId xmlns:p14="http://schemas.microsoft.com/office/powerpoint/2010/main" val="8314947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84</a:t>
            </a:fld>
            <a:endParaRPr lang="en-US"/>
          </a:p>
        </p:txBody>
      </p:sp>
    </p:spTree>
    <p:extLst>
      <p:ext uri="{BB962C8B-B14F-4D97-AF65-F5344CB8AC3E}">
        <p14:creationId xmlns:p14="http://schemas.microsoft.com/office/powerpoint/2010/main" val="29165533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85</a:t>
            </a:fld>
            <a:endParaRPr lang="en-US"/>
          </a:p>
        </p:txBody>
      </p:sp>
    </p:spTree>
    <p:extLst>
      <p:ext uri="{BB962C8B-B14F-4D97-AF65-F5344CB8AC3E}">
        <p14:creationId xmlns:p14="http://schemas.microsoft.com/office/powerpoint/2010/main" val="2244538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86</a:t>
            </a:fld>
            <a:endParaRPr lang="en-US"/>
          </a:p>
        </p:txBody>
      </p:sp>
    </p:spTree>
    <p:extLst>
      <p:ext uri="{BB962C8B-B14F-4D97-AF65-F5344CB8AC3E}">
        <p14:creationId xmlns:p14="http://schemas.microsoft.com/office/powerpoint/2010/main" val="426769914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87</a:t>
            </a:fld>
            <a:endParaRPr lang="en-US"/>
          </a:p>
        </p:txBody>
      </p:sp>
    </p:spTree>
    <p:extLst>
      <p:ext uri="{BB962C8B-B14F-4D97-AF65-F5344CB8AC3E}">
        <p14:creationId xmlns:p14="http://schemas.microsoft.com/office/powerpoint/2010/main" val="318420889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88</a:t>
            </a:fld>
            <a:endParaRPr lang="en-US"/>
          </a:p>
        </p:txBody>
      </p:sp>
    </p:spTree>
    <p:extLst>
      <p:ext uri="{BB962C8B-B14F-4D97-AF65-F5344CB8AC3E}">
        <p14:creationId xmlns:p14="http://schemas.microsoft.com/office/powerpoint/2010/main" val="32870832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89</a:t>
            </a:fld>
            <a:endParaRPr lang="en-US"/>
          </a:p>
        </p:txBody>
      </p:sp>
    </p:spTree>
    <p:extLst>
      <p:ext uri="{BB962C8B-B14F-4D97-AF65-F5344CB8AC3E}">
        <p14:creationId xmlns:p14="http://schemas.microsoft.com/office/powerpoint/2010/main" val="3630764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closer look.  The sheet</a:t>
            </a:r>
            <a:r>
              <a:rPr lang="en-US" baseline="0" dirty="0" smtClean="0"/>
              <a:t> is bent over the platen.  Precision was very important, just like sewing with a treadle sewing machine.</a:t>
            </a:r>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9</a:t>
            </a:fld>
            <a:endParaRPr lang="en-US"/>
          </a:p>
        </p:txBody>
      </p:sp>
    </p:spTree>
    <p:extLst>
      <p:ext uri="{BB962C8B-B14F-4D97-AF65-F5344CB8AC3E}">
        <p14:creationId xmlns:p14="http://schemas.microsoft.com/office/powerpoint/2010/main" val="35651052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2E0F4E8-7A92-49E7-8B2D-28010799D93B}" type="datetime1">
              <a:rPr lang="en-US" smtClean="0"/>
              <a:t>5/28/2013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27474D12-9939-4D11-B012-CF6269ED10D0}"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D0362-F000-48E2-9255-2F63F5248C2A}" type="datetime1">
              <a:rPr lang="en-US" smtClean="0"/>
              <a:t>5/28/2013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474D12-9939-4D11-B012-CF6269ED10D0}"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05742F-3F5C-4888-9AB6-F32DB9C58437}" type="datetime1">
              <a:rPr lang="en-US" smtClean="0"/>
              <a:t>5/28/2013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474D12-9939-4D11-B012-CF6269ED10D0}"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535101-11E7-4642-B6C9-A6549EA3C904}" type="datetime1">
              <a:rPr lang="en-US" smtClean="0"/>
              <a:t>5/28/2013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474D12-9939-4D11-B012-CF6269ED10D0}" type="slidenum">
              <a:rPr lang="en-US" smtClean="0"/>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025279-2D11-4CD6-BB44-FA45D94BA9C1}" type="datetime1">
              <a:rPr lang="en-US" smtClean="0"/>
              <a:t>5/28/2013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474D12-9939-4D11-B012-CF6269ED10D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18FCF4D-AC31-461C-BA97-0A1E8CFE0932}" type="datetime1">
              <a:rPr lang="en-US" smtClean="0"/>
              <a:t>5/28/2013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474D12-9939-4D11-B012-CF6269ED10D0}"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746E1D4-57FD-4618-8DD7-CC1374144F9C}" type="datetime1">
              <a:rPr lang="en-US" smtClean="0"/>
              <a:t>5/28/2013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474D12-9939-4D11-B012-CF6269ED10D0}"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480CD6-57E5-47B5-868E-851234DD9071}" type="datetime1">
              <a:rPr lang="en-US" smtClean="0"/>
              <a:t>5/28/2013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474D12-9939-4D11-B012-CF6269ED10D0}"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F5D2BA-B175-4356-B9C2-AAAAFD0B2EDF}" type="datetime1">
              <a:rPr lang="en-US" smtClean="0"/>
              <a:t>5/28/2013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474D12-9939-4D11-B012-CF6269ED10D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7B1ECC-E9A5-4287-8A3B-58BE820A79CA}" type="datetime1">
              <a:rPr lang="en-US" smtClean="0"/>
              <a:t>5/28/2013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474D12-9939-4D11-B012-CF6269ED10D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3A4C0B-249A-4245-BC1F-47A4A7D3975B}" type="datetime1">
              <a:rPr lang="en-US" smtClean="0"/>
              <a:t>5/28/2013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474D12-9939-4D11-B012-CF6269ED10D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647A2364-1B9D-4B02-97D6-FB8BF86ACBCB}" type="datetime1">
              <a:rPr lang="en-US" smtClean="0"/>
              <a:t>5/28/2013</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27474D12-9939-4D11-B012-CF6269ED10D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62.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50.gif"/><Relationship Id="rId4" Type="http://schemas.openxmlformats.org/officeDocument/2006/relationships/image" Target="../media/image48.gif"/></Relationships>
</file>

<file path=ppt/slides/_rels/slide6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64.tiff"/><Relationship Id="rId4" Type="http://schemas.openxmlformats.org/officeDocument/2006/relationships/image" Target="../media/image63.tiff"/></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Large Size Replacement National Bank </a:t>
            </a:r>
            <a:r>
              <a:rPr lang="en-US" sz="4000" dirty="0" smtClean="0"/>
              <a:t>Notes,</a:t>
            </a:r>
            <a:br>
              <a:rPr lang="en-US" sz="4000" dirty="0" smtClean="0"/>
            </a:br>
            <a:r>
              <a:rPr lang="en-US" sz="4000" dirty="0" smtClean="0"/>
              <a:t>1903-1920</a:t>
            </a:r>
            <a:endParaRPr lang="en-US" sz="4000" dirty="0"/>
          </a:p>
        </p:txBody>
      </p:sp>
      <p:sp>
        <p:nvSpPr>
          <p:cNvPr id="3" name="Subtitle 2"/>
          <p:cNvSpPr>
            <a:spLocks noGrp="1"/>
          </p:cNvSpPr>
          <p:nvPr>
            <p:ph type="subTitle" idx="1"/>
          </p:nvPr>
        </p:nvSpPr>
        <p:spPr/>
        <p:txBody>
          <a:bodyPr>
            <a:normAutofit fontScale="92500" lnSpcReduction="20000"/>
          </a:bodyPr>
          <a:lstStyle/>
          <a:p>
            <a:r>
              <a:rPr lang="en-US" dirty="0" smtClean="0"/>
              <a:t>R. Shawn Hewitt</a:t>
            </a:r>
          </a:p>
          <a:p>
            <a:endParaRPr lang="en-US" dirty="0" smtClean="0"/>
          </a:p>
          <a:p>
            <a:r>
              <a:rPr lang="en-US" b="1" dirty="0"/>
              <a:t>Memphis Speakers Series</a:t>
            </a:r>
          </a:p>
          <a:p>
            <a:r>
              <a:rPr lang="en-US" dirty="0"/>
              <a:t>2013 </a:t>
            </a:r>
            <a:r>
              <a:rPr lang="en-US" dirty="0" smtClean="0"/>
              <a:t>Memphis</a:t>
            </a:r>
          </a:p>
          <a:p>
            <a:r>
              <a:rPr lang="en-US" dirty="0" smtClean="0"/>
              <a:t>International </a:t>
            </a:r>
            <a:r>
              <a:rPr lang="en-US" dirty="0"/>
              <a:t>Paper Money Show</a:t>
            </a:r>
          </a:p>
        </p:txBody>
      </p:sp>
      <p:sp>
        <p:nvSpPr>
          <p:cNvPr id="4" name="Slide Number Placeholder 3"/>
          <p:cNvSpPr>
            <a:spLocks noGrp="1"/>
          </p:cNvSpPr>
          <p:nvPr>
            <p:ph type="sldNum" sz="quarter" idx="12"/>
          </p:nvPr>
        </p:nvSpPr>
        <p:spPr/>
        <p:txBody>
          <a:bodyPr/>
          <a:lstStyle/>
          <a:p>
            <a:fld id="{27474D12-9939-4D11-B012-CF6269ED10D0}" type="slidenum">
              <a:rPr lang="en-US" smtClean="0"/>
              <a:t>1</a:t>
            </a:fld>
            <a:endParaRPr lang="en-US"/>
          </a:p>
        </p:txBody>
      </p:sp>
    </p:spTree>
    <p:extLst>
      <p:ext uri="{BB962C8B-B14F-4D97-AF65-F5344CB8AC3E}">
        <p14:creationId xmlns:p14="http://schemas.microsoft.com/office/powerpoint/2010/main" val="16021369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The Finished </a:t>
            </a:r>
            <a:r>
              <a:rPr lang="en-US" sz="3600" dirty="0"/>
              <a:t>P</a:t>
            </a:r>
            <a:r>
              <a:rPr lang="en-US" sz="3600" dirty="0" smtClean="0"/>
              <a:t>roduct</a:t>
            </a:r>
            <a:endParaRPr lang="en-US" sz="36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214" y="2667000"/>
            <a:ext cx="6940296" cy="2953512"/>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27474D12-9939-4D11-B012-CF6269ED10D0}" type="slidenum">
              <a:rPr lang="en-US" smtClean="0"/>
              <a:t>10</a:t>
            </a:fld>
            <a:endParaRPr lang="en-US"/>
          </a:p>
        </p:txBody>
      </p:sp>
    </p:spTree>
    <p:extLst>
      <p:ext uri="{BB962C8B-B14F-4D97-AF65-F5344CB8AC3E}">
        <p14:creationId xmlns:p14="http://schemas.microsoft.com/office/powerpoint/2010/main" val="160445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Same treasury number on each sheet</a:t>
            </a:r>
          </a:p>
          <a:p>
            <a:endParaRPr lang="en-US" dirty="0"/>
          </a:p>
          <a:p>
            <a:r>
              <a:rPr lang="en-US" dirty="0" smtClean="0"/>
              <a:t>Operator stamped four times in precise locations, advanced the number, continued with next sheet</a:t>
            </a:r>
          </a:p>
          <a:p>
            <a:endParaRPr lang="en-US" dirty="0"/>
          </a:p>
          <a:p>
            <a:r>
              <a:rPr lang="en-US" dirty="0" smtClean="0"/>
              <a:t>Later, repeat for bank serials</a:t>
            </a:r>
            <a:endParaRPr lang="en-US" dirty="0"/>
          </a:p>
        </p:txBody>
      </p:sp>
      <p:sp>
        <p:nvSpPr>
          <p:cNvPr id="3" name="Title 2"/>
          <p:cNvSpPr>
            <a:spLocks noGrp="1"/>
          </p:cNvSpPr>
          <p:nvPr>
            <p:ph type="title"/>
          </p:nvPr>
        </p:nvSpPr>
        <p:spPr/>
        <p:txBody>
          <a:bodyPr/>
          <a:lstStyle/>
          <a:p>
            <a:r>
              <a:rPr lang="en-US" sz="3600" dirty="0" smtClean="0"/>
              <a:t>Numbering Nationals</a:t>
            </a:r>
            <a:endParaRPr lang="en-US" sz="3600" dirty="0"/>
          </a:p>
        </p:txBody>
      </p:sp>
      <p:sp>
        <p:nvSpPr>
          <p:cNvPr id="4" name="Slide Number Placeholder 3"/>
          <p:cNvSpPr>
            <a:spLocks noGrp="1"/>
          </p:cNvSpPr>
          <p:nvPr>
            <p:ph type="sldNum" sz="quarter" idx="12"/>
          </p:nvPr>
        </p:nvSpPr>
        <p:spPr/>
        <p:txBody>
          <a:bodyPr/>
          <a:lstStyle/>
          <a:p>
            <a:fld id="{27474D12-9939-4D11-B012-CF6269ED10D0}" type="slidenum">
              <a:rPr lang="en-US" smtClean="0"/>
              <a:t>11</a:t>
            </a:fld>
            <a:endParaRPr lang="en-US"/>
          </a:p>
        </p:txBody>
      </p:sp>
    </p:spTree>
    <p:extLst>
      <p:ext uri="{BB962C8B-B14F-4D97-AF65-F5344CB8AC3E}">
        <p14:creationId xmlns:p14="http://schemas.microsoft.com/office/powerpoint/2010/main" val="17816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00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100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anim calcmode="lin" valueType="num">
                                      <p:cBhvr>
                                        <p:cTn id="2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895D1D"/>
                </a:solidFill>
              </a:rPr>
              <a:t>Sometime after 1900,</a:t>
            </a:r>
            <a:br>
              <a:rPr lang="en-US" sz="3600" dirty="0">
                <a:solidFill>
                  <a:srgbClr val="895D1D"/>
                </a:solidFill>
              </a:rPr>
            </a:br>
            <a:r>
              <a:rPr lang="en-US" sz="3600" dirty="0" smtClean="0">
                <a:solidFill>
                  <a:srgbClr val="895D1D"/>
                </a:solidFill>
              </a:rPr>
              <a:t>the serial </a:t>
            </a:r>
            <a:r>
              <a:rPr lang="en-US" sz="3600" dirty="0">
                <a:solidFill>
                  <a:srgbClr val="895D1D"/>
                </a:solidFill>
              </a:rPr>
              <a:t>n</a:t>
            </a:r>
            <a:r>
              <a:rPr lang="en-US" sz="3600" dirty="0" smtClean="0">
                <a:solidFill>
                  <a:srgbClr val="895D1D"/>
                </a:solidFill>
              </a:rPr>
              <a:t>umber </a:t>
            </a:r>
            <a:r>
              <a:rPr lang="en-US" sz="3600" dirty="0">
                <a:solidFill>
                  <a:srgbClr val="895D1D"/>
                </a:solidFill>
              </a:rPr>
              <a:t>f</a:t>
            </a:r>
            <a:r>
              <a:rPr lang="en-US" sz="3600" dirty="0" smtClean="0">
                <a:solidFill>
                  <a:srgbClr val="895D1D"/>
                </a:solidFill>
              </a:rPr>
              <a:t>onts changed</a:t>
            </a:r>
            <a:endParaRPr lang="en-US" dirty="0"/>
          </a:p>
        </p:txBody>
      </p:sp>
      <p:sp>
        <p:nvSpPr>
          <p:cNvPr id="4" name="Content Placeholder 3"/>
          <p:cNvSpPr>
            <a:spLocks noGrp="1"/>
          </p:cNvSpPr>
          <p:nvPr>
            <p:ph sz="half" idx="2"/>
          </p:nvPr>
        </p:nvSpPr>
        <p:spPr>
          <a:xfrm>
            <a:off x="688488" y="4953000"/>
            <a:ext cx="3803904" cy="1167562"/>
          </a:xfrm>
        </p:spPr>
        <p:txBody>
          <a:bodyPr/>
          <a:lstStyle/>
          <a:p>
            <a:r>
              <a:rPr lang="en-US" dirty="0"/>
              <a:t>Droopy 2</a:t>
            </a:r>
          </a:p>
          <a:p>
            <a:r>
              <a:rPr lang="en-US" dirty="0"/>
              <a:t>Hunchback 3</a:t>
            </a:r>
          </a:p>
          <a:p>
            <a:endParaRPr lang="en-US" dirty="0"/>
          </a:p>
        </p:txBody>
      </p:sp>
      <p:sp>
        <p:nvSpPr>
          <p:cNvPr id="6" name="Content Placeholder 5"/>
          <p:cNvSpPr>
            <a:spLocks noGrp="1"/>
          </p:cNvSpPr>
          <p:nvPr>
            <p:ph sz="quarter" idx="4"/>
          </p:nvPr>
        </p:nvSpPr>
        <p:spPr>
          <a:xfrm>
            <a:off x="4645026" y="4953000"/>
            <a:ext cx="3799728" cy="1164336"/>
          </a:xfrm>
        </p:spPr>
        <p:txBody>
          <a:bodyPr/>
          <a:lstStyle/>
          <a:p>
            <a:r>
              <a:rPr lang="en-US" dirty="0"/>
              <a:t>Long-handled 4</a:t>
            </a:r>
          </a:p>
          <a:p>
            <a:r>
              <a:rPr lang="en-US" dirty="0"/>
              <a:t>Closed fonts</a:t>
            </a:r>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590800"/>
            <a:ext cx="6164689" cy="1965960"/>
          </a:xfrm>
          <a:prstGeom prst="rect">
            <a:avLst/>
          </a:prstGeom>
          <a:effectLst>
            <a:outerShdw blurRad="50800" dist="38100" dir="2700000" algn="tl" rotWithShape="0">
              <a:prstClr val="black">
                <a:alpha val="40000"/>
              </a:prstClr>
            </a:outerShdw>
          </a:effectLst>
        </p:spPr>
      </p:pic>
      <p:sp>
        <p:nvSpPr>
          <p:cNvPr id="3" name="Slide Number Placeholder 2"/>
          <p:cNvSpPr>
            <a:spLocks noGrp="1"/>
          </p:cNvSpPr>
          <p:nvPr>
            <p:ph type="sldNum" sz="quarter" idx="12"/>
          </p:nvPr>
        </p:nvSpPr>
        <p:spPr/>
        <p:txBody>
          <a:bodyPr/>
          <a:lstStyle/>
          <a:p>
            <a:fld id="{27474D12-9939-4D11-B012-CF6269ED10D0}" type="slidenum">
              <a:rPr lang="en-US" smtClean="0"/>
              <a:t>12</a:t>
            </a:fld>
            <a:endParaRPr lang="en-US"/>
          </a:p>
        </p:txBody>
      </p:sp>
    </p:spTree>
    <p:extLst>
      <p:ext uri="{BB962C8B-B14F-4D97-AF65-F5344CB8AC3E}">
        <p14:creationId xmlns:p14="http://schemas.microsoft.com/office/powerpoint/2010/main" val="386537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1000"/>
                                        <p:tgtEl>
                                          <p:spTgt spid="6">
                                            <p:txEl>
                                              <p:pRg st="0" end="0"/>
                                            </p:txEl>
                                          </p:spTgt>
                                        </p:tgtEl>
                                      </p:cBhvr>
                                    </p:animEffect>
                                    <p:anim calcmode="lin" valueType="num">
                                      <p:cBhvr>
                                        <p:cTn id="2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grpId="0" nodeType="after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1000"/>
                                        <p:tgtEl>
                                          <p:spTgt spid="6">
                                            <p:txEl>
                                              <p:pRg st="1" end="1"/>
                                            </p:txEl>
                                          </p:spTgt>
                                        </p:tgtEl>
                                      </p:cBhvr>
                                    </p:animEffect>
                                    <p:anim calcmode="lin" valueType="num">
                                      <p:cBhvr>
                                        <p:cTn id="3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NBNCensus.com</a:t>
            </a:r>
          </a:p>
          <a:p>
            <a:endParaRPr lang="en-US" dirty="0"/>
          </a:p>
          <a:p>
            <a:r>
              <a:rPr lang="en-US" dirty="0" smtClean="0"/>
              <a:t>Discovered that a changeover in fonts occurred:</a:t>
            </a:r>
          </a:p>
          <a:p>
            <a:pPr lvl="1"/>
            <a:r>
              <a:rPr lang="en-US" dirty="0" smtClean="0"/>
              <a:t>Around B240,000 for $10 and $20 Red Seals</a:t>
            </a:r>
          </a:p>
          <a:p>
            <a:pPr lvl="1"/>
            <a:r>
              <a:rPr lang="en-US" dirty="0" smtClean="0"/>
              <a:t>Around A530,000 for $5 Red Seals</a:t>
            </a:r>
          </a:p>
          <a:p>
            <a:pPr lvl="1"/>
            <a:endParaRPr lang="en-US" dirty="0"/>
          </a:p>
          <a:p>
            <a:r>
              <a:rPr lang="en-US" dirty="0" smtClean="0"/>
              <a:t>Recall that you can date a note by its treasury number</a:t>
            </a:r>
          </a:p>
          <a:p>
            <a:endParaRPr lang="en-US" dirty="0" smtClean="0"/>
          </a:p>
          <a:p>
            <a:r>
              <a:rPr lang="en-US" dirty="0" smtClean="0"/>
              <a:t>Checked Table 9 in </a:t>
            </a:r>
            <a:r>
              <a:rPr lang="en-US" dirty="0" err="1" smtClean="0"/>
              <a:t>Huntoon’s</a:t>
            </a:r>
            <a:r>
              <a:rPr lang="en-US" dirty="0" smtClean="0"/>
              <a:t> book:</a:t>
            </a:r>
          </a:p>
          <a:p>
            <a:pPr lvl="1"/>
            <a:r>
              <a:rPr lang="en-US" b="1" dirty="0" smtClean="0"/>
              <a:t>Fall 1903</a:t>
            </a:r>
          </a:p>
        </p:txBody>
      </p:sp>
      <p:sp>
        <p:nvSpPr>
          <p:cNvPr id="3" name="Title 2"/>
          <p:cNvSpPr>
            <a:spLocks noGrp="1"/>
          </p:cNvSpPr>
          <p:nvPr>
            <p:ph type="title"/>
          </p:nvPr>
        </p:nvSpPr>
        <p:spPr/>
        <p:txBody>
          <a:bodyPr/>
          <a:lstStyle/>
          <a:p>
            <a:r>
              <a:rPr lang="en-US" sz="3600" dirty="0" smtClean="0"/>
              <a:t>When did the changeover occur?</a:t>
            </a:r>
            <a:endParaRPr lang="en-US" sz="3600" dirty="0"/>
          </a:p>
        </p:txBody>
      </p:sp>
      <p:sp>
        <p:nvSpPr>
          <p:cNvPr id="4" name="Slide Number Placeholder 3"/>
          <p:cNvSpPr>
            <a:spLocks noGrp="1"/>
          </p:cNvSpPr>
          <p:nvPr>
            <p:ph type="sldNum" sz="quarter" idx="12"/>
          </p:nvPr>
        </p:nvSpPr>
        <p:spPr/>
        <p:txBody>
          <a:bodyPr/>
          <a:lstStyle/>
          <a:p>
            <a:fld id="{27474D12-9939-4D11-B012-CF6269ED10D0}" type="slidenum">
              <a:rPr lang="en-US" smtClean="0"/>
              <a:t>13</a:t>
            </a:fld>
            <a:endParaRPr lang="en-US"/>
          </a:p>
        </p:txBody>
      </p:sp>
    </p:spTree>
    <p:extLst>
      <p:ext uri="{BB962C8B-B14F-4D97-AF65-F5344CB8AC3E}">
        <p14:creationId xmlns:p14="http://schemas.microsoft.com/office/powerpoint/2010/main" val="254365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00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1000"/>
                                        <p:tgtEl>
                                          <p:spTgt spid="2">
                                            <p:txEl>
                                              <p:pRg st="4" end="4"/>
                                            </p:txEl>
                                          </p:spTgt>
                                        </p:tgtEl>
                                      </p:cBhvr>
                                    </p:animEffect>
                                    <p:anim calcmode="lin" valueType="num">
                                      <p:cBhvr>
                                        <p:cTn id="2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100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fade">
                                      <p:cBhvr>
                                        <p:cTn id="30" dur="1000"/>
                                        <p:tgtEl>
                                          <p:spTgt spid="2">
                                            <p:txEl>
                                              <p:pRg st="6" end="6"/>
                                            </p:txEl>
                                          </p:spTgt>
                                        </p:tgtEl>
                                      </p:cBhvr>
                                    </p:animEffect>
                                    <p:anim calcmode="lin" valueType="num">
                                      <p:cBhvr>
                                        <p:cTn id="31"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par>
                          <p:cTn id="33" fill="hold">
                            <p:stCondLst>
                              <p:cond delay="6000"/>
                            </p:stCondLst>
                            <p:childTnLst>
                              <p:par>
                                <p:cTn id="34" presetID="42" presetClass="entr" presetSubtype="0" fill="hold" nodeType="afterEffect">
                                  <p:stCondLst>
                                    <p:cond delay="1000"/>
                                  </p:stCondLst>
                                  <p:childTnLst>
                                    <p:set>
                                      <p:cBhvr>
                                        <p:cTn id="35" dur="1" fill="hold">
                                          <p:stCondLst>
                                            <p:cond delay="0"/>
                                          </p:stCondLst>
                                        </p:cTn>
                                        <p:tgtEl>
                                          <p:spTgt spid="2">
                                            <p:txEl>
                                              <p:pRg st="8" end="8"/>
                                            </p:txEl>
                                          </p:spTgt>
                                        </p:tgtEl>
                                        <p:attrNameLst>
                                          <p:attrName>style.visibility</p:attrName>
                                        </p:attrNameLst>
                                      </p:cBhvr>
                                      <p:to>
                                        <p:strVal val="visible"/>
                                      </p:to>
                                    </p:set>
                                    <p:animEffect transition="in" filter="fade">
                                      <p:cBhvr>
                                        <p:cTn id="36" dur="1000"/>
                                        <p:tgtEl>
                                          <p:spTgt spid="2">
                                            <p:txEl>
                                              <p:pRg st="8" end="8"/>
                                            </p:txEl>
                                          </p:spTgt>
                                        </p:tgtEl>
                                      </p:cBhvr>
                                    </p:animEffect>
                                    <p:anim calcmode="lin" valueType="num">
                                      <p:cBhvr>
                                        <p:cTn id="37"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par>
                          <p:cTn id="39" fill="hold">
                            <p:stCondLst>
                              <p:cond delay="8000"/>
                            </p:stCondLst>
                            <p:childTnLst>
                              <p:par>
                                <p:cTn id="40" presetID="31" presetClass="entr" presetSubtype="0" fill="hold" nodeType="after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 calcmode="lin" valueType="num">
                                      <p:cBhvr>
                                        <p:cTn id="42" dur="1000" fill="hold"/>
                                        <p:tgtEl>
                                          <p:spTgt spid="2">
                                            <p:txEl>
                                              <p:pRg st="9" end="9"/>
                                            </p:txEl>
                                          </p:spTgt>
                                        </p:tgtEl>
                                        <p:attrNameLst>
                                          <p:attrName>ppt_w</p:attrName>
                                        </p:attrNameLst>
                                      </p:cBhvr>
                                      <p:tavLst>
                                        <p:tav tm="0">
                                          <p:val>
                                            <p:fltVal val="0"/>
                                          </p:val>
                                        </p:tav>
                                        <p:tav tm="100000">
                                          <p:val>
                                            <p:strVal val="#ppt_w"/>
                                          </p:val>
                                        </p:tav>
                                      </p:tavLst>
                                    </p:anim>
                                    <p:anim calcmode="lin" valueType="num">
                                      <p:cBhvr>
                                        <p:cTn id="43" dur="1000" fill="hold"/>
                                        <p:tgtEl>
                                          <p:spTgt spid="2">
                                            <p:txEl>
                                              <p:pRg st="9" end="9"/>
                                            </p:txEl>
                                          </p:spTgt>
                                        </p:tgtEl>
                                        <p:attrNameLst>
                                          <p:attrName>ppt_h</p:attrName>
                                        </p:attrNameLst>
                                      </p:cBhvr>
                                      <p:tavLst>
                                        <p:tav tm="0">
                                          <p:val>
                                            <p:fltVal val="0"/>
                                          </p:val>
                                        </p:tav>
                                        <p:tav tm="100000">
                                          <p:val>
                                            <p:strVal val="#ppt_h"/>
                                          </p:val>
                                        </p:tav>
                                      </p:tavLst>
                                    </p:anim>
                                    <p:anim calcmode="lin" valueType="num">
                                      <p:cBhvr>
                                        <p:cTn id="44" dur="1000" fill="hold"/>
                                        <p:tgtEl>
                                          <p:spTgt spid="2">
                                            <p:txEl>
                                              <p:pRg st="9" end="9"/>
                                            </p:txEl>
                                          </p:spTgt>
                                        </p:tgtEl>
                                        <p:attrNameLst>
                                          <p:attrName>style.rotation</p:attrName>
                                        </p:attrNameLst>
                                      </p:cBhvr>
                                      <p:tavLst>
                                        <p:tav tm="0">
                                          <p:val>
                                            <p:fltVal val="90"/>
                                          </p:val>
                                        </p:tav>
                                        <p:tav tm="100000">
                                          <p:val>
                                            <p:fltVal val="0"/>
                                          </p:val>
                                        </p:tav>
                                      </p:tavLst>
                                    </p:anim>
                                    <p:animEffect transition="in" filter="fade">
                                      <p:cBhvr>
                                        <p:cTn id="45" dur="1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914400"/>
            <a:ext cx="6910485" cy="3009900"/>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2667000"/>
            <a:ext cx="6910485" cy="3048292"/>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27474D12-9939-4D11-B012-CF6269ED10D0}" type="slidenum">
              <a:rPr lang="en-US" smtClean="0"/>
              <a:t>14</a:t>
            </a:fld>
            <a:endParaRPr lang="en-US"/>
          </a:p>
        </p:txBody>
      </p:sp>
    </p:spTree>
    <p:extLst>
      <p:ext uri="{BB962C8B-B14F-4D97-AF65-F5344CB8AC3E}">
        <p14:creationId xmlns:p14="http://schemas.microsoft.com/office/powerpoint/2010/main" val="211090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Indication of change in numbering technology</a:t>
            </a:r>
          </a:p>
          <a:p>
            <a:pPr lvl="1"/>
            <a:endParaRPr lang="en-US" dirty="0" smtClean="0"/>
          </a:p>
          <a:p>
            <a:pPr lvl="1"/>
            <a:r>
              <a:rPr lang="en-US" dirty="0" smtClean="0"/>
              <a:t>1903 BEP Annual Report describes capital improvements including new light and power plant; conversion to electrically powered equipment underway</a:t>
            </a:r>
          </a:p>
          <a:p>
            <a:endParaRPr lang="en-US" dirty="0" smtClean="0"/>
          </a:p>
          <a:p>
            <a:r>
              <a:rPr lang="en-US" dirty="0" smtClean="0"/>
              <a:t>A new, more sophisticated numbering machine was installed at the BEP</a:t>
            </a:r>
            <a:endParaRPr lang="en-US" dirty="0"/>
          </a:p>
        </p:txBody>
      </p:sp>
      <p:sp>
        <p:nvSpPr>
          <p:cNvPr id="3" name="Title 2"/>
          <p:cNvSpPr>
            <a:spLocks noGrp="1"/>
          </p:cNvSpPr>
          <p:nvPr>
            <p:ph type="title"/>
          </p:nvPr>
        </p:nvSpPr>
        <p:spPr/>
        <p:txBody>
          <a:bodyPr/>
          <a:lstStyle/>
          <a:p>
            <a:r>
              <a:rPr lang="en-US" sz="3600" dirty="0" smtClean="0"/>
              <a:t>Why did the fonts change?</a:t>
            </a:r>
            <a:endParaRPr lang="en-US" sz="3600" dirty="0"/>
          </a:p>
        </p:txBody>
      </p:sp>
      <p:sp>
        <p:nvSpPr>
          <p:cNvPr id="4" name="Slide Number Placeholder 3"/>
          <p:cNvSpPr>
            <a:spLocks noGrp="1"/>
          </p:cNvSpPr>
          <p:nvPr>
            <p:ph type="sldNum" sz="quarter" idx="12"/>
          </p:nvPr>
        </p:nvSpPr>
        <p:spPr/>
        <p:txBody>
          <a:bodyPr/>
          <a:lstStyle/>
          <a:p>
            <a:fld id="{27474D12-9939-4D11-B012-CF6269ED10D0}" type="slidenum">
              <a:rPr lang="en-US" smtClean="0"/>
              <a:t>15</a:t>
            </a:fld>
            <a:endParaRPr lang="en-US"/>
          </a:p>
        </p:txBody>
      </p:sp>
    </p:spTree>
    <p:extLst>
      <p:ext uri="{BB962C8B-B14F-4D97-AF65-F5344CB8AC3E}">
        <p14:creationId xmlns:p14="http://schemas.microsoft.com/office/powerpoint/2010/main" val="148600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3"/>
                                        </p:tgtEl>
                                      </p:cBhvr>
                                      <p:by x="150000" y="150000"/>
                                    </p:animScale>
                                  </p:childTnLst>
                                </p:cTn>
                              </p:par>
                            </p:childTnLst>
                          </p:cTn>
                        </p:par>
                        <p:par>
                          <p:cTn id="7" fill="hold">
                            <p:stCondLst>
                              <p:cond delay="2000"/>
                            </p:stCondLst>
                            <p:childTnLst>
                              <p:par>
                                <p:cTn id="8" presetID="42" presetClass="entr" presetSubtype="0" fill="hold"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1000"/>
                                        <p:tgtEl>
                                          <p:spTgt spid="2">
                                            <p:txEl>
                                              <p:pRg st="0" end="0"/>
                                            </p:txEl>
                                          </p:spTgt>
                                        </p:tgtEl>
                                      </p:cBhvr>
                                    </p:animEffect>
                                    <p:anim calcmode="lin" valueType="num">
                                      <p:cBhvr>
                                        <p:cTn id="1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anim calcmode="lin" valueType="num">
                                      <p:cBhvr>
                                        <p:cTn id="1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42" presetClass="entr" presetSubtype="0" fill="hold" nodeType="afterEffect">
                                  <p:stCondLst>
                                    <p:cond delay="100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New Numbering Machines</a:t>
            </a:r>
            <a:endParaRPr lang="en-US" sz="3600" dirty="0"/>
          </a:p>
        </p:txBody>
      </p:sp>
      <p:sp>
        <p:nvSpPr>
          <p:cNvPr id="4" name="Slide Number Placeholder 3"/>
          <p:cNvSpPr>
            <a:spLocks noGrp="1"/>
          </p:cNvSpPr>
          <p:nvPr>
            <p:ph type="sldNum" sz="quarter" idx="12"/>
          </p:nvPr>
        </p:nvSpPr>
        <p:spPr/>
        <p:txBody>
          <a:bodyPr/>
          <a:lstStyle/>
          <a:p>
            <a:fld id="{27474D12-9939-4D11-B012-CF6269ED10D0}" type="slidenum">
              <a:rPr lang="en-US" smtClean="0"/>
              <a:t>16</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2362200"/>
            <a:ext cx="5967450" cy="3657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769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Another Innovation by James Smith</a:t>
            </a:r>
            <a:endParaRPr lang="en-US" sz="3600" dirty="0"/>
          </a:p>
        </p:txBody>
      </p:sp>
      <p:pic>
        <p:nvPicPr>
          <p:cNvPr id="3" name="Picture 2"/>
          <p:cNvPicPr>
            <a:picLocks noChangeAspect="1"/>
          </p:cNvPicPr>
          <p:nvPr/>
        </p:nvPicPr>
        <p:blipFill>
          <a:blip r:embed="rId3"/>
          <a:stretch>
            <a:fillRect/>
          </a:stretch>
        </p:blipFill>
        <p:spPr>
          <a:xfrm>
            <a:off x="1143000" y="3276600"/>
            <a:ext cx="6858000" cy="1600200"/>
          </a:xfrm>
          <a:prstGeom prst="rect">
            <a:avLst/>
          </a:prstGeom>
          <a:ln>
            <a:noFill/>
          </a:ln>
          <a:effectLst>
            <a:outerShdw blurRad="292100" dist="139700" dir="2700000" algn="tl" rotWithShape="0">
              <a:srgbClr val="333333">
                <a:alpha val="65000"/>
              </a:srgbClr>
            </a:outerShdw>
          </a:effectLst>
        </p:spPr>
      </p:pic>
      <p:sp>
        <p:nvSpPr>
          <p:cNvPr id="4" name="Oval 3"/>
          <p:cNvSpPr/>
          <p:nvPr/>
        </p:nvSpPr>
        <p:spPr>
          <a:xfrm>
            <a:off x="5867400" y="3505200"/>
            <a:ext cx="1066800" cy="4572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27474D12-9939-4D11-B012-CF6269ED10D0}" type="slidenum">
              <a:rPr lang="en-US" smtClean="0"/>
              <a:t>17</a:t>
            </a:fld>
            <a:endParaRPr lang="en-US"/>
          </a:p>
        </p:txBody>
      </p:sp>
    </p:spTree>
    <p:extLst>
      <p:ext uri="{BB962C8B-B14F-4D97-AF65-F5344CB8AC3E}">
        <p14:creationId xmlns:p14="http://schemas.microsoft.com/office/powerpoint/2010/main" val="205281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21" presetClass="entr" presetSubtype="1"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256960"/>
            <a:ext cx="5379129" cy="622004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38570" y="5629870"/>
            <a:ext cx="1600200" cy="923330"/>
          </a:xfrm>
          <a:prstGeom prst="rect">
            <a:avLst/>
          </a:prstGeom>
          <a:noFill/>
        </p:spPr>
        <p:txBody>
          <a:bodyPr wrap="square" rtlCol="0">
            <a:spAutoFit/>
          </a:bodyPr>
          <a:lstStyle/>
          <a:p>
            <a:r>
              <a:rPr lang="en-US" dirty="0" smtClean="0"/>
              <a:t>Numbering Technology in 1908</a:t>
            </a:r>
            <a:endParaRPr lang="en-US" dirty="0"/>
          </a:p>
        </p:txBody>
      </p:sp>
      <p:sp>
        <p:nvSpPr>
          <p:cNvPr id="2" name="Slide Number Placeholder 1"/>
          <p:cNvSpPr>
            <a:spLocks noGrp="1"/>
          </p:cNvSpPr>
          <p:nvPr>
            <p:ph type="sldNum" sz="quarter" idx="12"/>
          </p:nvPr>
        </p:nvSpPr>
        <p:spPr/>
        <p:txBody>
          <a:bodyPr/>
          <a:lstStyle/>
          <a:p>
            <a:fld id="{27474D12-9939-4D11-B012-CF6269ED10D0}" type="slidenum">
              <a:rPr lang="en-US" smtClean="0"/>
              <a:t>18</a:t>
            </a:fld>
            <a:endParaRPr lang="en-US"/>
          </a:p>
        </p:txBody>
      </p:sp>
    </p:spTree>
    <p:extLst>
      <p:ext uri="{BB962C8B-B14F-4D97-AF65-F5344CB8AC3E}">
        <p14:creationId xmlns:p14="http://schemas.microsoft.com/office/powerpoint/2010/main" val="409773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19200"/>
            <a:ext cx="8470070" cy="4267200"/>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27474D12-9939-4D11-B012-CF6269ED10D0}" type="slidenum">
              <a:rPr lang="en-US" smtClean="0"/>
              <a:t>19</a:t>
            </a:fld>
            <a:endParaRPr lang="en-US"/>
          </a:p>
        </p:txBody>
      </p:sp>
    </p:spTree>
    <p:extLst>
      <p:ext uri="{BB962C8B-B14F-4D97-AF65-F5344CB8AC3E}">
        <p14:creationId xmlns:p14="http://schemas.microsoft.com/office/powerpoint/2010/main" val="289911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600" dirty="0" smtClean="0"/>
              <a:t>Background</a:t>
            </a:r>
          </a:p>
          <a:p>
            <a:endParaRPr lang="en-US" sz="3600" dirty="0" smtClean="0"/>
          </a:p>
          <a:p>
            <a:r>
              <a:rPr lang="en-US" sz="3600" dirty="0" smtClean="0"/>
              <a:t>How to Identify Them</a:t>
            </a:r>
          </a:p>
          <a:p>
            <a:endParaRPr lang="en-US" sz="3600" dirty="0" smtClean="0"/>
          </a:p>
          <a:p>
            <a:r>
              <a:rPr lang="en-US" sz="3600" dirty="0" smtClean="0"/>
              <a:t>Statistics</a:t>
            </a:r>
            <a:endParaRPr lang="en-US" sz="3600" dirty="0"/>
          </a:p>
        </p:txBody>
      </p:sp>
      <p:sp>
        <p:nvSpPr>
          <p:cNvPr id="3" name="Title 2"/>
          <p:cNvSpPr>
            <a:spLocks noGrp="1"/>
          </p:cNvSpPr>
          <p:nvPr>
            <p:ph type="title"/>
          </p:nvPr>
        </p:nvSpPr>
        <p:spPr/>
        <p:txBody>
          <a:bodyPr/>
          <a:lstStyle/>
          <a:p>
            <a:r>
              <a:rPr lang="en-US" sz="3600" dirty="0" smtClean="0"/>
              <a:t>Large Size Replacement Nationals</a:t>
            </a:r>
            <a:endParaRPr lang="en-US" sz="3600" dirty="0"/>
          </a:p>
        </p:txBody>
      </p:sp>
      <p:sp>
        <p:nvSpPr>
          <p:cNvPr id="4" name="Slide Number Placeholder 3"/>
          <p:cNvSpPr>
            <a:spLocks noGrp="1"/>
          </p:cNvSpPr>
          <p:nvPr>
            <p:ph type="sldNum" sz="quarter" idx="12"/>
          </p:nvPr>
        </p:nvSpPr>
        <p:spPr/>
        <p:txBody>
          <a:bodyPr/>
          <a:lstStyle/>
          <a:p>
            <a:fld id="{27474D12-9939-4D11-B012-CF6269ED10D0}" type="slidenum">
              <a:rPr lang="en-US" smtClean="0"/>
              <a:t>2</a:t>
            </a:fld>
            <a:endParaRPr lang="en-US"/>
          </a:p>
        </p:txBody>
      </p:sp>
    </p:spTree>
    <p:extLst>
      <p:ext uri="{BB962C8B-B14F-4D97-AF65-F5344CB8AC3E}">
        <p14:creationId xmlns:p14="http://schemas.microsoft.com/office/powerpoint/2010/main" val="423565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anim calcmode="lin" valueType="num">
                                      <p:cBhvr>
                                        <p:cTn id="2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952" y="924238"/>
            <a:ext cx="8038096" cy="5009524"/>
          </a:xfrm>
          <a:prstGeom prst="rect">
            <a:avLst/>
          </a:prstGeom>
        </p:spPr>
      </p:pic>
      <p:cxnSp>
        <p:nvCxnSpPr>
          <p:cNvPr id="5" name="Straight Connector 4"/>
          <p:cNvCxnSpPr/>
          <p:nvPr/>
        </p:nvCxnSpPr>
        <p:spPr>
          <a:xfrm flipH="1">
            <a:off x="3733800" y="2743200"/>
            <a:ext cx="3733800" cy="914400"/>
          </a:xfrm>
          <a:prstGeom prst="line">
            <a:avLst/>
          </a:prstGeom>
          <a:ln w="635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4953000" y="4191000"/>
            <a:ext cx="3733800" cy="914400"/>
          </a:xfrm>
          <a:prstGeom prst="line">
            <a:avLst/>
          </a:prstGeom>
          <a:ln w="635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286000" y="2105470"/>
            <a:ext cx="3505200" cy="838200"/>
          </a:xfrm>
          <a:prstGeom prst="line">
            <a:avLst/>
          </a:prstGeom>
          <a:ln w="635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781800" y="3657600"/>
            <a:ext cx="1600200" cy="369332"/>
          </a:xfrm>
          <a:prstGeom prst="rect">
            <a:avLst/>
          </a:prstGeom>
          <a:noFill/>
        </p:spPr>
        <p:txBody>
          <a:bodyPr wrap="square" rtlCol="0">
            <a:spAutoFit/>
          </a:bodyPr>
          <a:lstStyle/>
          <a:p>
            <a:pPr algn="ctr"/>
            <a:r>
              <a:rPr lang="en-US" b="1" dirty="0" smtClean="0">
                <a:solidFill>
                  <a:schemeClr val="bg1"/>
                </a:solidFill>
              </a:rPr>
              <a:t>Bank Serial</a:t>
            </a:r>
            <a:endParaRPr lang="en-US" b="1" dirty="0">
              <a:solidFill>
                <a:schemeClr val="bg1"/>
              </a:solidFill>
            </a:endParaRPr>
          </a:p>
        </p:txBody>
      </p:sp>
      <p:sp>
        <p:nvSpPr>
          <p:cNvPr id="13" name="TextBox 12"/>
          <p:cNvSpPr txBox="1"/>
          <p:nvPr/>
        </p:nvSpPr>
        <p:spPr>
          <a:xfrm>
            <a:off x="4267200" y="3657600"/>
            <a:ext cx="1866900" cy="369332"/>
          </a:xfrm>
          <a:prstGeom prst="rect">
            <a:avLst/>
          </a:prstGeom>
          <a:noFill/>
        </p:spPr>
        <p:txBody>
          <a:bodyPr wrap="square" rtlCol="0">
            <a:spAutoFit/>
          </a:bodyPr>
          <a:lstStyle/>
          <a:p>
            <a:pPr algn="ctr"/>
            <a:r>
              <a:rPr lang="en-US" b="1" dirty="0" smtClean="0">
                <a:solidFill>
                  <a:schemeClr val="bg1"/>
                </a:solidFill>
              </a:rPr>
              <a:t>Treasury Serial</a:t>
            </a:r>
            <a:endParaRPr lang="en-US" b="1" dirty="0">
              <a:solidFill>
                <a:schemeClr val="bg1"/>
              </a:solidFill>
            </a:endParaRPr>
          </a:p>
        </p:txBody>
      </p:sp>
      <p:sp>
        <p:nvSpPr>
          <p:cNvPr id="14" name="TextBox 13"/>
          <p:cNvSpPr txBox="1"/>
          <p:nvPr/>
        </p:nvSpPr>
        <p:spPr>
          <a:xfrm>
            <a:off x="4453275" y="4149530"/>
            <a:ext cx="2800172" cy="461665"/>
          </a:xfrm>
          <a:prstGeom prst="rect">
            <a:avLst/>
          </a:prstGeom>
          <a:noFill/>
          <a:scene3d>
            <a:camera prst="isometricTopUp">
              <a:rot lat="19476224" lon="18883146" rev="2640000"/>
            </a:camera>
            <a:lightRig rig="threePt" dir="t"/>
          </a:scene3d>
        </p:spPr>
        <p:txBody>
          <a:bodyPr wrap="square" rtlCol="0">
            <a:spAutoFit/>
          </a:bodyPr>
          <a:lstStyle/>
          <a:p>
            <a:pPr algn="ctr"/>
            <a:r>
              <a:rPr lang="en-US" sz="2400" b="1" dirty="0" smtClean="0">
                <a:solidFill>
                  <a:schemeClr val="accent5">
                    <a:lumMod val="20000"/>
                    <a:lumOff val="80000"/>
                  </a:schemeClr>
                </a:solidFill>
              </a:rPr>
              <a:t>Plate Position D</a:t>
            </a:r>
            <a:endParaRPr lang="en-US" sz="2400" b="1" dirty="0">
              <a:solidFill>
                <a:schemeClr val="accent5">
                  <a:lumMod val="20000"/>
                  <a:lumOff val="80000"/>
                </a:schemeClr>
              </a:solidFill>
            </a:endParaRPr>
          </a:p>
        </p:txBody>
      </p:sp>
      <p:sp>
        <p:nvSpPr>
          <p:cNvPr id="15" name="TextBox 14"/>
          <p:cNvSpPr txBox="1"/>
          <p:nvPr/>
        </p:nvSpPr>
        <p:spPr>
          <a:xfrm>
            <a:off x="3733800" y="2579168"/>
            <a:ext cx="2781300" cy="461665"/>
          </a:xfrm>
          <a:prstGeom prst="rect">
            <a:avLst/>
          </a:prstGeom>
          <a:noFill/>
          <a:scene3d>
            <a:camera prst="isometricTopUp">
              <a:rot lat="19476224" lon="18883146" rev="2580000"/>
            </a:camera>
            <a:lightRig rig="threePt" dir="t"/>
          </a:scene3d>
          <a:sp3d/>
        </p:spPr>
        <p:txBody>
          <a:bodyPr wrap="square" rtlCol="0">
            <a:spAutoFit/>
          </a:bodyPr>
          <a:lstStyle/>
          <a:p>
            <a:pPr algn="ctr"/>
            <a:r>
              <a:rPr lang="en-US" sz="2400" b="1" dirty="0" smtClean="0">
                <a:solidFill>
                  <a:schemeClr val="accent5">
                    <a:lumMod val="20000"/>
                    <a:lumOff val="80000"/>
                  </a:schemeClr>
                </a:solidFill>
              </a:rPr>
              <a:t>Plate Position C</a:t>
            </a:r>
            <a:endParaRPr lang="en-US" sz="2400" b="1" dirty="0">
              <a:solidFill>
                <a:schemeClr val="accent5">
                  <a:lumMod val="20000"/>
                  <a:lumOff val="80000"/>
                </a:schemeClr>
              </a:solidFill>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9864">
            <a:off x="946843" y="358884"/>
            <a:ext cx="4135478" cy="1828800"/>
          </a:xfrm>
          <a:prstGeom prst="rect">
            <a:avLst/>
          </a:prstGeom>
          <a:effectLst>
            <a:outerShdw blurRad="50800" dist="38100" dir="2700000" algn="tl" rotWithShape="0">
              <a:prstClr val="black">
                <a:alpha val="40000"/>
              </a:prstClr>
            </a:outerShdw>
          </a:effectLst>
          <a:scene3d>
            <a:camera prst="perspectiveContrastingRightFacing"/>
            <a:lightRig rig="threePt" dir="t"/>
          </a:scene3d>
        </p:spPr>
      </p:pic>
      <p:sp>
        <p:nvSpPr>
          <p:cNvPr id="17" name="Oval 16"/>
          <p:cNvSpPr/>
          <p:nvPr/>
        </p:nvSpPr>
        <p:spPr>
          <a:xfrm>
            <a:off x="4572000" y="3429000"/>
            <a:ext cx="1219200" cy="304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010400" y="4008251"/>
            <a:ext cx="1219200" cy="304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795382" y="1905000"/>
            <a:ext cx="1219200" cy="304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363686" y="381000"/>
            <a:ext cx="1219200" cy="304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own Arrow 1"/>
          <p:cNvSpPr/>
          <p:nvPr/>
        </p:nvSpPr>
        <p:spPr>
          <a:xfrm>
            <a:off x="3363686" y="1828800"/>
            <a:ext cx="990600" cy="602433"/>
          </a:xfrm>
          <a:prstGeom prst="downArrow">
            <a:avLst/>
          </a:prstGeom>
          <a:solidFill>
            <a:schemeClr val="tx2"/>
          </a:solidFill>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a:off x="1909682" y="2140767"/>
            <a:ext cx="990600" cy="602433"/>
          </a:xfrm>
          <a:prstGeom prst="downArrow">
            <a:avLst/>
          </a:prstGeom>
          <a:solidFill>
            <a:schemeClr val="tx2"/>
          </a:solidFill>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p Arrow 3"/>
          <p:cNvSpPr/>
          <p:nvPr/>
        </p:nvSpPr>
        <p:spPr>
          <a:xfrm>
            <a:off x="2667000" y="2514600"/>
            <a:ext cx="533400" cy="1690282"/>
          </a:xfrm>
          <a:prstGeom prst="upArrow">
            <a:avLst/>
          </a:prstGeom>
          <a:solidFill>
            <a:schemeClr val="accent3"/>
          </a:solidFill>
          <a:scene3d>
            <a:camera prst="isometricOffAxis1Top">
              <a:rot lat="18334558" lon="18116819" rev="368905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Up Arrow 21"/>
          <p:cNvSpPr/>
          <p:nvPr/>
        </p:nvSpPr>
        <p:spPr>
          <a:xfrm>
            <a:off x="6743699" y="1674508"/>
            <a:ext cx="495301" cy="1269161"/>
          </a:xfrm>
          <a:prstGeom prst="upArrow">
            <a:avLst/>
          </a:prstGeom>
          <a:solidFill>
            <a:schemeClr val="accent3"/>
          </a:solidFill>
          <a:scene3d>
            <a:camera prst="isometricOffAxis1Top">
              <a:rot lat="19152445" lon="17553232" rev="4108678"/>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27474D12-9939-4D11-B012-CF6269ED10D0}" type="slidenum">
              <a:rPr lang="en-US" smtClean="0"/>
              <a:t>20</a:t>
            </a:fld>
            <a:endParaRPr lang="en-US"/>
          </a:p>
        </p:txBody>
      </p:sp>
    </p:spTree>
    <p:extLst>
      <p:ext uri="{BB962C8B-B14F-4D97-AF65-F5344CB8AC3E}">
        <p14:creationId xmlns:p14="http://schemas.microsoft.com/office/powerpoint/2010/main" val="5280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500"/>
                            </p:stCondLst>
                            <p:childTnLst>
                              <p:par>
                                <p:cTn id="27" presetID="21" presetClass="entr" presetSubtype="1"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heel(1)">
                                      <p:cBhvr>
                                        <p:cTn id="29" dur="2000"/>
                                        <p:tgtEl>
                                          <p:spTgt spid="17"/>
                                        </p:tgtEl>
                                      </p:cBhvr>
                                    </p:animEffect>
                                  </p:childTnLst>
                                </p:cTn>
                              </p:par>
                            </p:childTnLst>
                          </p:cTn>
                        </p:par>
                        <p:par>
                          <p:cTn id="30" fill="hold">
                            <p:stCondLst>
                              <p:cond delay="2500"/>
                            </p:stCondLst>
                            <p:childTnLst>
                              <p:par>
                                <p:cTn id="31" presetID="21" presetClass="entr" presetSubtype="1"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heel(1)">
                                      <p:cBhvr>
                                        <p:cTn id="33" dur="2000"/>
                                        <p:tgtEl>
                                          <p:spTgt spid="18"/>
                                        </p:tgtEl>
                                      </p:cBhvr>
                                    </p:animEffect>
                                  </p:childTnLst>
                                </p:cTn>
                              </p:par>
                            </p:childTnLst>
                          </p:cTn>
                        </p:par>
                        <p:par>
                          <p:cTn id="34" fill="hold">
                            <p:stCondLst>
                              <p:cond delay="450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5000"/>
                            </p:stCondLst>
                            <p:childTnLst>
                              <p:par>
                                <p:cTn id="39" presetID="21" presetClass="entr" presetSubtype="1"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heel(1)">
                                      <p:cBhvr>
                                        <p:cTn id="41" dur="2000"/>
                                        <p:tgtEl>
                                          <p:spTgt spid="19"/>
                                        </p:tgtEl>
                                      </p:cBhvr>
                                    </p:animEffect>
                                  </p:childTnLst>
                                </p:cTn>
                              </p:par>
                            </p:childTnLst>
                          </p:cTn>
                        </p:par>
                        <p:par>
                          <p:cTn id="42" fill="hold">
                            <p:stCondLst>
                              <p:cond delay="7000"/>
                            </p:stCondLst>
                            <p:childTnLst>
                              <p:par>
                                <p:cTn id="43" presetID="21" presetClass="entr" presetSubtype="1"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heel(1)">
                                      <p:cBhvr>
                                        <p:cTn id="45" dur="2000"/>
                                        <p:tgtEl>
                                          <p:spTgt spid="20"/>
                                        </p:tgtEl>
                                      </p:cBhvr>
                                    </p:animEffect>
                                  </p:childTnLst>
                                </p:cTn>
                              </p:par>
                            </p:childTnLst>
                          </p:cTn>
                        </p:par>
                        <p:par>
                          <p:cTn id="46" fill="hold">
                            <p:stCondLst>
                              <p:cond delay="9000"/>
                            </p:stCondLst>
                            <p:childTnLst>
                              <p:par>
                                <p:cTn id="47" presetID="42"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1000"/>
                                        <p:tgtEl>
                                          <p:spTgt spid="2"/>
                                        </p:tgtEl>
                                      </p:cBhvr>
                                    </p:animEffect>
                                    <p:anim calcmode="lin" valueType="num">
                                      <p:cBhvr>
                                        <p:cTn id="55" dur="1000" fill="hold"/>
                                        <p:tgtEl>
                                          <p:spTgt spid="2"/>
                                        </p:tgtEl>
                                        <p:attrNameLst>
                                          <p:attrName>ppt_x</p:attrName>
                                        </p:attrNameLst>
                                      </p:cBhvr>
                                      <p:tavLst>
                                        <p:tav tm="0">
                                          <p:val>
                                            <p:strVal val="#ppt_x"/>
                                          </p:val>
                                        </p:tav>
                                        <p:tav tm="100000">
                                          <p:val>
                                            <p:strVal val="#ppt_x"/>
                                          </p:val>
                                        </p:tav>
                                      </p:tavLst>
                                    </p:anim>
                                    <p:anim calcmode="lin" valueType="num">
                                      <p:cBhvr>
                                        <p:cTn id="56" dur="1000" fill="hold"/>
                                        <p:tgtEl>
                                          <p:spTgt spid="2"/>
                                        </p:tgtEl>
                                        <p:attrNameLst>
                                          <p:attrName>ppt_y</p:attrName>
                                        </p:attrNameLst>
                                      </p:cBhvr>
                                      <p:tavLst>
                                        <p:tav tm="0">
                                          <p:val>
                                            <p:strVal val="#ppt_y+.1"/>
                                          </p:val>
                                        </p:tav>
                                        <p:tav tm="100000">
                                          <p:val>
                                            <p:strVal val="#ppt_y"/>
                                          </p:val>
                                        </p:tav>
                                      </p:tavLst>
                                    </p:anim>
                                  </p:childTnLst>
                                </p:cTn>
                              </p:par>
                            </p:childTnLst>
                          </p:cTn>
                        </p:par>
                        <p:par>
                          <p:cTn id="57" fill="hold">
                            <p:stCondLst>
                              <p:cond delay="10000"/>
                            </p:stCondLst>
                            <p:childTnLst>
                              <p:par>
                                <p:cTn id="58" presetID="10" presetClass="entr" presetSubtype="0" fill="hold" grpId="0" nodeType="after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500"/>
                                        <p:tgtEl>
                                          <p:spTgt spid="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animBg="1"/>
      <p:bldP spid="18" grpId="0" animBg="1"/>
      <p:bldP spid="19" grpId="0" animBg="1"/>
      <p:bldP spid="20" grpId="0" animBg="1"/>
      <p:bldP spid="2" grpId="0" animBg="1"/>
      <p:bldP spid="21" grpId="0" animBg="1"/>
      <p:bldP spid="4"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Type Notes, too!</a:t>
            </a:r>
            <a:endParaRPr lang="en-US" sz="3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6939" y="3245927"/>
            <a:ext cx="5202936" cy="3298708"/>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021" y="2209800"/>
            <a:ext cx="5591836" cy="3443854"/>
          </a:xfrm>
          <a:prstGeom prst="rect">
            <a:avLst/>
          </a:prstGeom>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27474D12-9939-4D11-B012-CF6269ED10D0}" type="slidenum">
              <a:rPr lang="en-US" smtClean="0"/>
              <a:t>21</a:t>
            </a:fld>
            <a:endParaRPr lang="en-US"/>
          </a:p>
        </p:txBody>
      </p:sp>
    </p:spTree>
    <p:extLst>
      <p:ext uri="{BB962C8B-B14F-4D97-AF65-F5344CB8AC3E}">
        <p14:creationId xmlns:p14="http://schemas.microsoft.com/office/powerpoint/2010/main" val="211142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Single action foot powered press</a:t>
            </a:r>
          </a:p>
          <a:p>
            <a:r>
              <a:rPr lang="en-US" dirty="0" smtClean="0"/>
              <a:t>Rotary numbering machine</a:t>
            </a:r>
          </a:p>
          <a:p>
            <a:pPr lvl="1"/>
            <a:endParaRPr lang="en-US" dirty="0" smtClean="0"/>
          </a:p>
          <a:p>
            <a:r>
              <a:rPr lang="en-US" dirty="0" smtClean="0"/>
              <a:t>All notes numbered after conversion to the rotary presses have new style font…</a:t>
            </a:r>
            <a:endParaRPr lang="en-US" dirty="0"/>
          </a:p>
        </p:txBody>
      </p:sp>
      <p:sp>
        <p:nvSpPr>
          <p:cNvPr id="3" name="Title 2"/>
          <p:cNvSpPr>
            <a:spLocks noGrp="1"/>
          </p:cNvSpPr>
          <p:nvPr>
            <p:ph type="title"/>
          </p:nvPr>
        </p:nvSpPr>
        <p:spPr/>
        <p:txBody>
          <a:bodyPr/>
          <a:lstStyle/>
          <a:p>
            <a:r>
              <a:rPr lang="en-US" sz="3600" dirty="0" smtClean="0"/>
              <a:t>Evolution of Numbering </a:t>
            </a:r>
            <a:r>
              <a:rPr lang="en-US" sz="3600" dirty="0"/>
              <a:t>T</a:t>
            </a:r>
            <a:r>
              <a:rPr lang="en-US" sz="3600" dirty="0" smtClean="0"/>
              <a:t>echnology at BEP</a:t>
            </a:r>
            <a:endParaRPr lang="en-US" sz="3600" dirty="0"/>
          </a:p>
        </p:txBody>
      </p:sp>
      <p:sp>
        <p:nvSpPr>
          <p:cNvPr id="4" name="Slide Number Placeholder 3"/>
          <p:cNvSpPr>
            <a:spLocks noGrp="1"/>
          </p:cNvSpPr>
          <p:nvPr>
            <p:ph type="sldNum" sz="quarter" idx="12"/>
          </p:nvPr>
        </p:nvSpPr>
        <p:spPr/>
        <p:txBody>
          <a:bodyPr/>
          <a:lstStyle/>
          <a:p>
            <a:fld id="{27474D12-9939-4D11-B012-CF6269ED10D0}" type="slidenum">
              <a:rPr lang="en-US" smtClean="0"/>
              <a:t>22</a:t>
            </a:fld>
            <a:endParaRPr lang="en-US"/>
          </a:p>
        </p:txBody>
      </p:sp>
    </p:spTree>
    <p:extLst>
      <p:ext uri="{BB962C8B-B14F-4D97-AF65-F5344CB8AC3E}">
        <p14:creationId xmlns:p14="http://schemas.microsoft.com/office/powerpoint/2010/main" val="51761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00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100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What about Red Seals with high charter numbers?</a:t>
            </a:r>
          </a:p>
          <a:p>
            <a:pPr lvl="1"/>
            <a:r>
              <a:rPr lang="en-US" dirty="0" smtClean="0"/>
              <a:t>7000, 8000 and 9000 charter notes</a:t>
            </a:r>
            <a:endParaRPr lang="en-US" dirty="0"/>
          </a:p>
        </p:txBody>
      </p:sp>
      <p:sp>
        <p:nvSpPr>
          <p:cNvPr id="3" name="Title 2"/>
          <p:cNvSpPr>
            <a:spLocks noGrp="1"/>
          </p:cNvSpPr>
          <p:nvPr>
            <p:ph type="title"/>
          </p:nvPr>
        </p:nvSpPr>
        <p:spPr/>
        <p:txBody>
          <a:bodyPr/>
          <a:lstStyle/>
          <a:p>
            <a:r>
              <a:rPr lang="en-US" sz="4800" b="1" dirty="0" smtClean="0"/>
              <a:t>But Wait!</a:t>
            </a:r>
            <a:endParaRPr lang="en-US" sz="48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262357"/>
            <a:ext cx="7004304" cy="3060192"/>
          </a:xfrm>
          <a:prstGeom prst="rect">
            <a:avLst/>
          </a:prstGeom>
          <a:ln>
            <a:noFill/>
          </a:ln>
          <a:effectLst>
            <a:outerShdw blurRad="292100" dist="139700" dir="2700000" algn="tl" rotWithShape="0">
              <a:srgbClr val="333333">
                <a:alpha val="65000"/>
              </a:srgbClr>
            </a:outerShdw>
          </a:effectLst>
        </p:spPr>
      </p:pic>
      <p:sp>
        <p:nvSpPr>
          <p:cNvPr id="5" name="Oval 4"/>
          <p:cNvSpPr/>
          <p:nvPr/>
        </p:nvSpPr>
        <p:spPr>
          <a:xfrm>
            <a:off x="6477000" y="4343400"/>
            <a:ext cx="1219200" cy="6096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257800" y="5334000"/>
            <a:ext cx="1219200" cy="6096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410200" y="3505200"/>
            <a:ext cx="1219200" cy="6096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27474D12-9939-4D11-B012-CF6269ED10D0}" type="slidenum">
              <a:rPr lang="en-US" smtClean="0"/>
              <a:t>23</a:t>
            </a:fld>
            <a:endParaRPr lang="en-US"/>
          </a:p>
        </p:txBody>
      </p:sp>
    </p:spTree>
    <p:extLst>
      <p:ext uri="{BB962C8B-B14F-4D97-AF65-F5344CB8AC3E}">
        <p14:creationId xmlns:p14="http://schemas.microsoft.com/office/powerpoint/2010/main" val="349423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par>
                          <p:cTn id="19" fill="hold">
                            <p:stCondLst>
                              <p:cond delay="3000"/>
                            </p:stCondLst>
                            <p:childTnLst>
                              <p:par>
                                <p:cTn id="20" presetID="21"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par>
                          <p:cTn id="23" fill="hold">
                            <p:stCondLst>
                              <p:cond delay="5000"/>
                            </p:stCondLst>
                            <p:childTnLst>
                              <p:par>
                                <p:cTn id="24" presetID="21" presetClass="entr" presetSubtype="1"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7745505" cy="3466653"/>
          </a:xfrm>
        </p:spPr>
        <p:txBody>
          <a:bodyPr/>
          <a:lstStyle/>
          <a:p>
            <a:r>
              <a:rPr lang="en-US" dirty="0" smtClean="0"/>
              <a:t>NBN Census</a:t>
            </a:r>
          </a:p>
          <a:p>
            <a:r>
              <a:rPr lang="en-US" dirty="0" smtClean="0"/>
              <a:t>Heritage Archives</a:t>
            </a:r>
          </a:p>
          <a:p>
            <a:r>
              <a:rPr lang="en-US" dirty="0" err="1" smtClean="0"/>
              <a:t>Ebay</a:t>
            </a:r>
            <a:endParaRPr lang="en-US" dirty="0" smtClean="0"/>
          </a:p>
          <a:p>
            <a:r>
              <a:rPr lang="en-US" dirty="0" smtClean="0"/>
              <a:t>Online Dealer Inventories</a:t>
            </a:r>
          </a:p>
          <a:p>
            <a:endParaRPr lang="en-US" dirty="0"/>
          </a:p>
          <a:p>
            <a:r>
              <a:rPr lang="en-US" dirty="0" smtClean="0"/>
              <a:t>Viewed </a:t>
            </a:r>
            <a:r>
              <a:rPr lang="en-US" dirty="0"/>
              <a:t>2500 images of 1902 Red </a:t>
            </a:r>
            <a:r>
              <a:rPr lang="en-US" dirty="0" smtClean="0"/>
              <a:t>Seals</a:t>
            </a:r>
            <a:endParaRPr lang="en-US" dirty="0"/>
          </a:p>
          <a:p>
            <a:pPr marL="0" indent="0">
              <a:buNone/>
            </a:pPr>
            <a:endParaRPr lang="en-US" dirty="0"/>
          </a:p>
        </p:txBody>
      </p:sp>
      <p:sp>
        <p:nvSpPr>
          <p:cNvPr id="3" name="Title 2"/>
          <p:cNvSpPr>
            <a:spLocks noGrp="1"/>
          </p:cNvSpPr>
          <p:nvPr>
            <p:ph type="title"/>
          </p:nvPr>
        </p:nvSpPr>
        <p:spPr/>
        <p:txBody>
          <a:bodyPr/>
          <a:lstStyle/>
          <a:p>
            <a:r>
              <a:rPr lang="en-US" sz="3600" dirty="0" smtClean="0"/>
              <a:t>How common are these exceptions?</a:t>
            </a:r>
            <a:endParaRPr lang="en-US" sz="3600" dirty="0"/>
          </a:p>
        </p:txBody>
      </p:sp>
      <p:sp>
        <p:nvSpPr>
          <p:cNvPr id="4" name="Slide Number Placeholder 3"/>
          <p:cNvSpPr>
            <a:spLocks noGrp="1"/>
          </p:cNvSpPr>
          <p:nvPr>
            <p:ph type="sldNum" sz="quarter" idx="12"/>
          </p:nvPr>
        </p:nvSpPr>
        <p:spPr/>
        <p:txBody>
          <a:bodyPr/>
          <a:lstStyle/>
          <a:p>
            <a:fld id="{27474D12-9939-4D11-B012-CF6269ED10D0}" type="slidenum">
              <a:rPr lang="en-US" smtClean="0"/>
              <a:t>24</a:t>
            </a:fld>
            <a:endParaRPr lang="en-US"/>
          </a:p>
        </p:txBody>
      </p:sp>
    </p:spTree>
    <p:extLst>
      <p:ext uri="{BB962C8B-B14F-4D97-AF65-F5344CB8AC3E}">
        <p14:creationId xmlns:p14="http://schemas.microsoft.com/office/powerpoint/2010/main" val="75919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200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F</a:t>
            </a:r>
            <a:r>
              <a:rPr lang="en-US" dirty="0" smtClean="0"/>
              <a:t>ound </a:t>
            </a:r>
            <a:r>
              <a:rPr lang="en-US" dirty="0"/>
              <a:t>22 that were printed after 1903 but had old style </a:t>
            </a:r>
            <a:r>
              <a:rPr lang="en-US" dirty="0" smtClean="0"/>
              <a:t>fonts.</a:t>
            </a:r>
          </a:p>
        </p:txBody>
      </p:sp>
      <p:sp>
        <p:nvSpPr>
          <p:cNvPr id="3" name="Title 2"/>
          <p:cNvSpPr>
            <a:spLocks noGrp="1"/>
          </p:cNvSpPr>
          <p:nvPr>
            <p:ph type="title"/>
          </p:nvPr>
        </p:nvSpPr>
        <p:spPr/>
        <p:txBody>
          <a:bodyPr/>
          <a:lstStyle/>
          <a:p>
            <a:r>
              <a:rPr lang="en-US" sz="3600" dirty="0" smtClean="0"/>
              <a:t>Out of 2500 Red Seals</a:t>
            </a:r>
            <a:endParaRPr lang="en-US" sz="3600" dirty="0"/>
          </a:p>
        </p:txBody>
      </p:sp>
      <p:sp>
        <p:nvSpPr>
          <p:cNvPr id="4" name="Slide Number Placeholder 3"/>
          <p:cNvSpPr>
            <a:spLocks noGrp="1"/>
          </p:cNvSpPr>
          <p:nvPr>
            <p:ph type="sldNum" sz="quarter" idx="12"/>
          </p:nvPr>
        </p:nvSpPr>
        <p:spPr/>
        <p:txBody>
          <a:bodyPr/>
          <a:lstStyle/>
          <a:p>
            <a:fld id="{27474D12-9939-4D11-B012-CF6269ED10D0}" type="slidenum">
              <a:rPr lang="en-US" smtClean="0"/>
              <a:t>25</a:t>
            </a:fld>
            <a:endParaRPr lang="en-US"/>
          </a:p>
        </p:txBody>
      </p:sp>
    </p:spTree>
    <p:extLst>
      <p:ext uri="{BB962C8B-B14F-4D97-AF65-F5344CB8AC3E}">
        <p14:creationId xmlns:p14="http://schemas.microsoft.com/office/powerpoint/2010/main" val="97472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0"/>
            <a:r>
              <a:rPr lang="en-US" dirty="0" smtClean="0"/>
              <a:t>Most </a:t>
            </a:r>
            <a:r>
              <a:rPr lang="en-US" dirty="0"/>
              <a:t>were serial number 1 (twelve #1 notes)</a:t>
            </a:r>
          </a:p>
          <a:p>
            <a:pPr lvl="1"/>
            <a:r>
              <a:rPr lang="en-US" dirty="0"/>
              <a:t>Sounds familiar!  </a:t>
            </a:r>
            <a:r>
              <a:rPr lang="en-US" dirty="0" smtClean="0"/>
              <a:t>(think 1929 </a:t>
            </a:r>
            <a:r>
              <a:rPr lang="en-US" dirty="0"/>
              <a:t>replacements</a:t>
            </a:r>
            <a:r>
              <a:rPr lang="en-US" dirty="0" smtClean="0"/>
              <a:t>)</a:t>
            </a:r>
            <a:endParaRPr lang="en-US" dirty="0"/>
          </a:p>
        </p:txBody>
      </p:sp>
      <p:sp>
        <p:nvSpPr>
          <p:cNvPr id="3" name="Title 2"/>
          <p:cNvSpPr>
            <a:spLocks noGrp="1"/>
          </p:cNvSpPr>
          <p:nvPr>
            <p:ph type="title"/>
          </p:nvPr>
        </p:nvSpPr>
        <p:spPr/>
        <p:txBody>
          <a:bodyPr/>
          <a:lstStyle/>
          <a:p>
            <a:r>
              <a:rPr lang="en-US" sz="3600" dirty="0" smtClean="0"/>
              <a:t>Out of 2500 Red Seals</a:t>
            </a:r>
            <a:endParaRPr lang="en-US" sz="3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3276600"/>
            <a:ext cx="5834931" cy="3197352"/>
          </a:xfrm>
          <a:prstGeom prst="rect">
            <a:avLst/>
          </a:prstGeom>
          <a:effectLst>
            <a:outerShdw blurRad="50800" dist="38100" dir="2700000" algn="tl" rotWithShape="0">
              <a:prstClr val="black">
                <a:alpha val="40000"/>
              </a:prstClr>
            </a:outerShdw>
          </a:effectLst>
        </p:spPr>
      </p:pic>
      <p:sp>
        <p:nvSpPr>
          <p:cNvPr id="5" name="Slide Number Placeholder 4"/>
          <p:cNvSpPr>
            <a:spLocks noGrp="1"/>
          </p:cNvSpPr>
          <p:nvPr>
            <p:ph type="sldNum" sz="quarter" idx="12"/>
          </p:nvPr>
        </p:nvSpPr>
        <p:spPr/>
        <p:txBody>
          <a:bodyPr/>
          <a:lstStyle/>
          <a:p>
            <a:fld id="{27474D12-9939-4D11-B012-CF6269ED10D0}" type="slidenum">
              <a:rPr lang="en-US" smtClean="0"/>
              <a:t>26</a:t>
            </a:fld>
            <a:endParaRPr lang="en-US"/>
          </a:p>
        </p:txBody>
      </p:sp>
    </p:spTree>
    <p:extLst>
      <p:ext uri="{BB962C8B-B14F-4D97-AF65-F5344CB8AC3E}">
        <p14:creationId xmlns:p14="http://schemas.microsoft.com/office/powerpoint/2010/main" val="310035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200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Of </a:t>
            </a:r>
            <a:r>
              <a:rPr lang="en-US" dirty="0"/>
              <a:t>the other serials, several looked as if they were the first-of-run note.  </a:t>
            </a:r>
          </a:p>
          <a:p>
            <a:pPr lvl="1"/>
            <a:r>
              <a:rPr lang="en-US" dirty="0" smtClean="0"/>
              <a:t>E.g</a:t>
            </a:r>
            <a:r>
              <a:rPr lang="en-US" dirty="0"/>
              <a:t>. 301, 3201, 7751, </a:t>
            </a:r>
            <a:r>
              <a:rPr lang="en-US" dirty="0" smtClean="0"/>
              <a:t>8501</a:t>
            </a:r>
            <a:endParaRPr lang="en-US" dirty="0"/>
          </a:p>
        </p:txBody>
      </p:sp>
      <p:sp>
        <p:nvSpPr>
          <p:cNvPr id="3" name="Title 2"/>
          <p:cNvSpPr>
            <a:spLocks noGrp="1"/>
          </p:cNvSpPr>
          <p:nvPr>
            <p:ph type="title"/>
          </p:nvPr>
        </p:nvSpPr>
        <p:spPr/>
        <p:txBody>
          <a:bodyPr/>
          <a:lstStyle/>
          <a:p>
            <a:r>
              <a:rPr lang="en-US" sz="3600" dirty="0" smtClean="0"/>
              <a:t>Out of 2500 Red Seals</a:t>
            </a:r>
            <a:endParaRPr lang="en-US" sz="3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3581400"/>
            <a:ext cx="6019800" cy="3002474"/>
          </a:xfrm>
          <a:prstGeom prst="rect">
            <a:avLst/>
          </a:prstGeom>
          <a:effectLst>
            <a:outerShdw blurRad="50800" dist="38100" dir="2700000" algn="tl" rotWithShape="0">
              <a:prstClr val="black">
                <a:alpha val="40000"/>
              </a:prstClr>
            </a:outerShdw>
          </a:effectLst>
        </p:spPr>
      </p:pic>
      <p:sp>
        <p:nvSpPr>
          <p:cNvPr id="4" name="Slide Number Placeholder 3"/>
          <p:cNvSpPr>
            <a:spLocks noGrp="1"/>
          </p:cNvSpPr>
          <p:nvPr>
            <p:ph type="sldNum" sz="quarter" idx="12"/>
          </p:nvPr>
        </p:nvSpPr>
        <p:spPr/>
        <p:txBody>
          <a:bodyPr/>
          <a:lstStyle/>
          <a:p>
            <a:fld id="{27474D12-9939-4D11-B012-CF6269ED10D0}" type="slidenum">
              <a:rPr lang="en-US" smtClean="0"/>
              <a:t>27</a:t>
            </a:fld>
            <a:endParaRPr lang="en-US"/>
          </a:p>
        </p:txBody>
      </p:sp>
    </p:spTree>
    <p:extLst>
      <p:ext uri="{BB962C8B-B14F-4D97-AF65-F5344CB8AC3E}">
        <p14:creationId xmlns:p14="http://schemas.microsoft.com/office/powerpoint/2010/main" val="365769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D22913 - D23512</a:t>
            </a:r>
          </a:p>
          <a:p>
            <a:pPr lvl="1"/>
            <a:r>
              <a:rPr lang="en-US" dirty="0" smtClean="0"/>
              <a:t>3201 - 3800</a:t>
            </a:r>
            <a:endParaRPr lang="en-US" dirty="0"/>
          </a:p>
        </p:txBody>
      </p:sp>
      <p:sp>
        <p:nvSpPr>
          <p:cNvPr id="3" name="Title 2"/>
          <p:cNvSpPr>
            <a:spLocks noGrp="1"/>
          </p:cNvSpPr>
          <p:nvPr>
            <p:ph type="title"/>
          </p:nvPr>
        </p:nvSpPr>
        <p:spPr/>
        <p:txBody>
          <a:bodyPr/>
          <a:lstStyle/>
          <a:p>
            <a:r>
              <a:rPr lang="en-US" sz="3600" dirty="0" smtClean="0"/>
              <a:t>Out of 2500 Red Seals</a:t>
            </a:r>
            <a:endParaRPr lang="en-US" sz="3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3581400"/>
            <a:ext cx="6019800" cy="3002474"/>
          </a:xfrm>
          <a:prstGeom prst="rect">
            <a:avLst/>
          </a:prstGeom>
          <a:effectLst>
            <a:outerShdw blurRad="50800" dist="38100" dir="2700000" algn="tl" rotWithShape="0">
              <a:prstClr val="black">
                <a:alpha val="40000"/>
              </a:prstClr>
            </a:outerShdw>
          </a:effectLst>
        </p:spPr>
      </p:pic>
      <p:sp>
        <p:nvSpPr>
          <p:cNvPr id="4" name="Slide Number Placeholder 3"/>
          <p:cNvSpPr>
            <a:spLocks noGrp="1"/>
          </p:cNvSpPr>
          <p:nvPr>
            <p:ph type="sldNum" sz="quarter" idx="12"/>
          </p:nvPr>
        </p:nvSpPr>
        <p:spPr/>
        <p:txBody>
          <a:bodyPr/>
          <a:lstStyle/>
          <a:p>
            <a:fld id="{27474D12-9939-4D11-B012-CF6269ED10D0}" type="slidenum">
              <a:rPr lang="en-US" smtClean="0"/>
              <a:t>28</a:t>
            </a:fld>
            <a:endParaRPr lang="en-US"/>
          </a:p>
        </p:txBody>
      </p:sp>
    </p:spTree>
    <p:extLst>
      <p:ext uri="{BB962C8B-B14F-4D97-AF65-F5344CB8AC3E}">
        <p14:creationId xmlns:p14="http://schemas.microsoft.com/office/powerpoint/2010/main" val="403250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lvl="0"/>
            <a:r>
              <a:rPr lang="en-US" dirty="0" smtClean="0"/>
              <a:t>These notes </a:t>
            </a:r>
            <a:r>
              <a:rPr lang="en-US" dirty="0"/>
              <a:t>were one-offs.</a:t>
            </a:r>
          </a:p>
          <a:p>
            <a:pPr lvl="1"/>
            <a:endParaRPr lang="en-US" sz="2400" dirty="0" smtClean="0"/>
          </a:p>
          <a:p>
            <a:r>
              <a:rPr lang="en-US" dirty="0" smtClean="0"/>
              <a:t>Printed in </a:t>
            </a:r>
            <a:r>
              <a:rPr lang="en-US" dirty="0"/>
              <a:t>the same run </a:t>
            </a:r>
            <a:r>
              <a:rPr lang="en-US" dirty="0" smtClean="0"/>
              <a:t>with notes </a:t>
            </a:r>
            <a:r>
              <a:rPr lang="en-US" dirty="0"/>
              <a:t>that </a:t>
            </a:r>
            <a:r>
              <a:rPr lang="en-US" dirty="0" smtClean="0"/>
              <a:t>had </a:t>
            </a:r>
            <a:r>
              <a:rPr lang="en-US" dirty="0"/>
              <a:t>contemporary serial number fonts.  </a:t>
            </a:r>
            <a:endParaRPr lang="en-US" dirty="0" smtClean="0"/>
          </a:p>
          <a:p>
            <a:pPr lvl="2"/>
            <a:endParaRPr lang="en-US" sz="2400" dirty="0" smtClean="0"/>
          </a:p>
          <a:p>
            <a:pPr lvl="1"/>
            <a:r>
              <a:rPr lang="en-US" dirty="0" smtClean="0"/>
              <a:t>Recall treasury </a:t>
            </a:r>
            <a:r>
              <a:rPr lang="en-US" dirty="0"/>
              <a:t>numbers and bank numbers track in tandem</a:t>
            </a:r>
            <a:r>
              <a:rPr lang="en-US" dirty="0" smtClean="0"/>
              <a:t>.</a:t>
            </a:r>
          </a:p>
          <a:p>
            <a:pPr lvl="1"/>
            <a:endParaRPr lang="en-US" dirty="0" smtClean="0"/>
          </a:p>
          <a:p>
            <a:pPr lvl="1"/>
            <a:r>
              <a:rPr lang="en-US" dirty="0" smtClean="0"/>
              <a:t>If the difference in both the treasury and bank serials of two notes are the same, they are from the same run.</a:t>
            </a:r>
            <a:endParaRPr lang="en-US" dirty="0"/>
          </a:p>
        </p:txBody>
      </p:sp>
      <p:sp>
        <p:nvSpPr>
          <p:cNvPr id="3" name="Title 2"/>
          <p:cNvSpPr>
            <a:spLocks noGrp="1"/>
          </p:cNvSpPr>
          <p:nvPr>
            <p:ph type="title"/>
          </p:nvPr>
        </p:nvSpPr>
        <p:spPr/>
        <p:txBody>
          <a:bodyPr/>
          <a:lstStyle/>
          <a:p>
            <a:r>
              <a:rPr lang="en-US" sz="3600" dirty="0" smtClean="0"/>
              <a:t>Out of 2500 Red Seals</a:t>
            </a:r>
            <a:endParaRPr lang="en-US" sz="3600" dirty="0"/>
          </a:p>
        </p:txBody>
      </p:sp>
      <p:sp>
        <p:nvSpPr>
          <p:cNvPr id="4" name="Slide Number Placeholder 3"/>
          <p:cNvSpPr>
            <a:spLocks noGrp="1"/>
          </p:cNvSpPr>
          <p:nvPr>
            <p:ph type="sldNum" sz="quarter" idx="12"/>
          </p:nvPr>
        </p:nvSpPr>
        <p:spPr/>
        <p:txBody>
          <a:bodyPr/>
          <a:lstStyle/>
          <a:p>
            <a:fld id="{27474D12-9939-4D11-B012-CF6269ED10D0}" type="slidenum">
              <a:rPr lang="en-US" smtClean="0"/>
              <a:t>29</a:t>
            </a:fld>
            <a:endParaRPr lang="en-US"/>
          </a:p>
        </p:txBody>
      </p:sp>
    </p:spTree>
    <p:extLst>
      <p:ext uri="{BB962C8B-B14F-4D97-AF65-F5344CB8AC3E}">
        <p14:creationId xmlns:p14="http://schemas.microsoft.com/office/powerpoint/2010/main" val="225816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00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100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anim calcmode="lin" valueType="num">
                                      <p:cBhvr>
                                        <p:cTn id="2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ntr" presetSubtype="0" fill="hold" nodeType="afterEffect">
                                  <p:stCondLst>
                                    <p:cond delay="100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1000"/>
                                        <p:tgtEl>
                                          <p:spTgt spid="2">
                                            <p:txEl>
                                              <p:pRg st="6" end="6"/>
                                            </p:txEl>
                                          </p:spTgt>
                                        </p:tgtEl>
                                      </p:cBhvr>
                                    </p:animEffect>
                                    <p:anim calcmode="lin" valueType="num">
                                      <p:cBhvr>
                                        <p:cTn id="2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Text Placeholder 2"/>
          <p:cNvSpPr>
            <a:spLocks noGrp="1"/>
          </p:cNvSpPr>
          <p:nvPr>
            <p:ph type="body" idx="1"/>
          </p:nvPr>
        </p:nvSpPr>
        <p:spPr/>
        <p:txBody>
          <a:bodyPr/>
          <a:lstStyle/>
          <a:p>
            <a:r>
              <a:rPr lang="en-US" dirty="0" smtClean="0"/>
              <a:t>History and Discovery</a:t>
            </a:r>
            <a:endParaRPr lang="en-US" dirty="0"/>
          </a:p>
        </p:txBody>
      </p:sp>
      <p:sp>
        <p:nvSpPr>
          <p:cNvPr id="4" name="Slide Number Placeholder 3"/>
          <p:cNvSpPr>
            <a:spLocks noGrp="1"/>
          </p:cNvSpPr>
          <p:nvPr>
            <p:ph type="sldNum" sz="quarter" idx="12"/>
          </p:nvPr>
        </p:nvSpPr>
        <p:spPr/>
        <p:txBody>
          <a:bodyPr/>
          <a:lstStyle/>
          <a:p>
            <a:fld id="{27474D12-9939-4D11-B012-CF6269ED10D0}" type="slidenum">
              <a:rPr lang="en-US" smtClean="0"/>
              <a:t>3</a:t>
            </a:fld>
            <a:endParaRPr lang="en-US"/>
          </a:p>
        </p:txBody>
      </p:sp>
    </p:spTree>
    <p:extLst>
      <p:ext uri="{BB962C8B-B14F-4D97-AF65-F5344CB8AC3E}">
        <p14:creationId xmlns:p14="http://schemas.microsoft.com/office/powerpoint/2010/main" val="6052887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819400"/>
            <a:ext cx="6111620" cy="258921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p:txBody>
          <a:bodyPr>
            <a:normAutofit/>
          </a:bodyPr>
          <a:lstStyle/>
          <a:p>
            <a:pPr lvl="0"/>
            <a:r>
              <a:rPr lang="en-US" sz="2400" dirty="0" smtClean="0"/>
              <a:t>Three old-font/new-font pairings found</a:t>
            </a:r>
            <a:endParaRPr lang="en-US" sz="2400" dirty="0"/>
          </a:p>
        </p:txBody>
      </p:sp>
      <p:sp>
        <p:nvSpPr>
          <p:cNvPr id="3" name="Title 2"/>
          <p:cNvSpPr>
            <a:spLocks noGrp="1"/>
          </p:cNvSpPr>
          <p:nvPr>
            <p:ph type="title"/>
          </p:nvPr>
        </p:nvSpPr>
        <p:spPr/>
        <p:txBody>
          <a:bodyPr/>
          <a:lstStyle/>
          <a:p>
            <a:r>
              <a:rPr lang="en-US" sz="3600" dirty="0" smtClean="0"/>
              <a:t>Out of 2500 Red Seals</a:t>
            </a:r>
            <a:endParaRPr lang="en-US" sz="36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0" y="3733800"/>
            <a:ext cx="6248400" cy="2651341"/>
          </a:xfrm>
          <a:prstGeom prst="rect">
            <a:avLst/>
          </a:prstGeom>
          <a:effectLst>
            <a:outerShdw blurRad="50800" dist="38100" dir="2700000" algn="tl" rotWithShape="0">
              <a:prstClr val="black">
                <a:alpha val="40000"/>
              </a:prstClr>
            </a:outerShdw>
          </a:effectLst>
        </p:spPr>
      </p:pic>
      <p:sp>
        <p:nvSpPr>
          <p:cNvPr id="5" name="Slide Number Placeholder 4"/>
          <p:cNvSpPr>
            <a:spLocks noGrp="1"/>
          </p:cNvSpPr>
          <p:nvPr>
            <p:ph type="sldNum" sz="quarter" idx="12"/>
          </p:nvPr>
        </p:nvSpPr>
        <p:spPr/>
        <p:txBody>
          <a:bodyPr/>
          <a:lstStyle/>
          <a:p>
            <a:fld id="{27474D12-9939-4D11-B012-CF6269ED10D0}" type="slidenum">
              <a:rPr lang="en-US" smtClean="0"/>
              <a:t>30</a:t>
            </a:fld>
            <a:endParaRPr lang="en-US"/>
          </a:p>
        </p:txBody>
      </p:sp>
    </p:spTree>
    <p:extLst>
      <p:ext uri="{BB962C8B-B14F-4D97-AF65-F5344CB8AC3E}">
        <p14:creationId xmlns:p14="http://schemas.microsoft.com/office/powerpoint/2010/main" val="26890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Hypothesis:  Old manual serial number presses were retained for the purpose of replacing defective sheets with perfect identically numbered sheets.</a:t>
            </a:r>
          </a:p>
          <a:p>
            <a:pPr lvl="1"/>
            <a:endParaRPr lang="en-US" dirty="0" smtClean="0"/>
          </a:p>
          <a:p>
            <a:pPr lvl="1"/>
            <a:r>
              <a:rPr lang="en-US" dirty="0" smtClean="0"/>
              <a:t>For a single replacement, it was easier to make a new sheet using the old press than to reset the numbering heads on the rotary press – and hold up production in the process.</a:t>
            </a:r>
            <a:endParaRPr lang="en-US" dirty="0"/>
          </a:p>
          <a:p>
            <a:endParaRPr lang="en-US" dirty="0" smtClean="0"/>
          </a:p>
          <a:p>
            <a:r>
              <a:rPr lang="en-US" dirty="0" smtClean="0"/>
              <a:t>That </a:t>
            </a:r>
            <a:r>
              <a:rPr lang="en-US" dirty="0"/>
              <a:t>was the state of research as of one year ago, at Memphis 2012.</a:t>
            </a:r>
          </a:p>
          <a:p>
            <a:endParaRPr lang="en-US" dirty="0" smtClean="0"/>
          </a:p>
          <a:p>
            <a:r>
              <a:rPr lang="en-US" dirty="0" smtClean="0"/>
              <a:t>Now what?</a:t>
            </a:r>
          </a:p>
          <a:p>
            <a:endParaRPr lang="en-US" dirty="0"/>
          </a:p>
        </p:txBody>
      </p:sp>
      <p:sp>
        <p:nvSpPr>
          <p:cNvPr id="3" name="Title 2"/>
          <p:cNvSpPr>
            <a:spLocks noGrp="1"/>
          </p:cNvSpPr>
          <p:nvPr>
            <p:ph type="title"/>
          </p:nvPr>
        </p:nvSpPr>
        <p:spPr>
          <a:xfrm>
            <a:off x="457200" y="570156"/>
            <a:ext cx="8229600" cy="1054250"/>
          </a:xfrm>
        </p:spPr>
        <p:txBody>
          <a:bodyPr/>
          <a:lstStyle/>
          <a:p>
            <a:r>
              <a:rPr lang="en-US" sz="3600" dirty="0" smtClean="0"/>
              <a:t>Sometimes low tech solutions are best</a:t>
            </a:r>
            <a:endParaRPr lang="en-US" sz="3600" dirty="0"/>
          </a:p>
        </p:txBody>
      </p:sp>
      <p:sp>
        <p:nvSpPr>
          <p:cNvPr id="4" name="Slide Number Placeholder 3"/>
          <p:cNvSpPr>
            <a:spLocks noGrp="1"/>
          </p:cNvSpPr>
          <p:nvPr>
            <p:ph type="sldNum" sz="quarter" idx="12"/>
          </p:nvPr>
        </p:nvSpPr>
        <p:spPr/>
        <p:txBody>
          <a:bodyPr/>
          <a:lstStyle/>
          <a:p>
            <a:fld id="{27474D12-9939-4D11-B012-CF6269ED10D0}" type="slidenum">
              <a:rPr lang="en-US" smtClean="0"/>
              <a:t>31</a:t>
            </a:fld>
            <a:endParaRPr lang="en-US"/>
          </a:p>
        </p:txBody>
      </p:sp>
    </p:spTree>
    <p:extLst>
      <p:ext uri="{BB962C8B-B14F-4D97-AF65-F5344CB8AC3E}">
        <p14:creationId xmlns:p14="http://schemas.microsoft.com/office/powerpoint/2010/main" val="351481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50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2">
                                            <p:txEl>
                                              <p:pRg st="0" end="0"/>
                                            </p:txEl>
                                          </p:spTgt>
                                        </p:tgtEl>
                                      </p:cBhvr>
                                    </p:animEffect>
                                  </p:childTnLst>
                                </p:cTn>
                              </p:par>
                            </p:childTnLst>
                          </p:cTn>
                        </p:par>
                        <p:par>
                          <p:cTn id="14" fill="hold">
                            <p:stCondLst>
                              <p:cond delay="1500"/>
                            </p:stCondLst>
                            <p:childTnLst>
                              <p:par>
                                <p:cTn id="15" presetID="53" presetClass="entr" presetSubtype="16" fill="hold" nodeType="afterEffect">
                                  <p:stCondLst>
                                    <p:cond delay="200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2">
                                            <p:txEl>
                                              <p:pRg st="2" end="2"/>
                                            </p:txEl>
                                          </p:spTgt>
                                        </p:tgtEl>
                                      </p:cBhvr>
                                    </p:animEffect>
                                  </p:childTnLst>
                                </p:cTn>
                              </p:par>
                            </p:childTnLst>
                          </p:cTn>
                        </p:par>
                        <p:par>
                          <p:cTn id="20" fill="hold">
                            <p:stCondLst>
                              <p:cond delay="4000"/>
                            </p:stCondLst>
                            <p:childTnLst>
                              <p:par>
                                <p:cTn id="21" presetID="53" presetClass="entr" presetSubtype="16" fill="hold" nodeType="afterEffect">
                                  <p:stCondLst>
                                    <p:cond delay="200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p:cTn id="23"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5" dur="500"/>
                                        <p:tgtEl>
                                          <p:spTgt spid="2">
                                            <p:txEl>
                                              <p:pRg st="4" end="4"/>
                                            </p:txEl>
                                          </p:spTgt>
                                        </p:tgtEl>
                                      </p:cBhvr>
                                    </p:animEffect>
                                  </p:childTnLst>
                                </p:cTn>
                              </p:par>
                            </p:childTnLst>
                          </p:cTn>
                        </p:par>
                        <p:par>
                          <p:cTn id="26" fill="hold">
                            <p:stCondLst>
                              <p:cond delay="6500"/>
                            </p:stCondLst>
                            <p:childTnLst>
                              <p:par>
                                <p:cTn id="27" presetID="53" presetClass="entr" presetSubtype="16" fill="hold" nodeType="after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p:cTn id="29"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30"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3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381000"/>
            <a:ext cx="4476750" cy="5969000"/>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1524000"/>
            <a:ext cx="3107290" cy="111902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505200"/>
            <a:ext cx="4421538" cy="10414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27474D12-9939-4D11-B012-CF6269ED10D0}" type="slidenum">
              <a:rPr lang="en-US" smtClean="0"/>
              <a:t>32</a:t>
            </a:fld>
            <a:endParaRPr lang="en-US"/>
          </a:p>
        </p:txBody>
      </p:sp>
    </p:spTree>
    <p:extLst>
      <p:ext uri="{BB962C8B-B14F-4D97-AF65-F5344CB8AC3E}">
        <p14:creationId xmlns:p14="http://schemas.microsoft.com/office/powerpoint/2010/main" val="38592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nodeType="afterEffect">
                                  <p:stCondLst>
                                    <p:cond delay="200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par>
                          <p:cTn id="18" fill="hold">
                            <p:stCondLst>
                              <p:cond delay="4000"/>
                            </p:stCondLst>
                            <p:childTnLst>
                              <p:par>
                                <p:cTn id="19" presetID="31"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Found no replacements made after 1920</a:t>
            </a:r>
          </a:p>
          <a:p>
            <a:endParaRPr lang="en-US" dirty="0"/>
          </a:p>
          <a:p>
            <a:r>
              <a:rPr lang="en-US" dirty="0" smtClean="0"/>
              <a:t>Change in policy</a:t>
            </a:r>
          </a:p>
          <a:p>
            <a:pPr lvl="1"/>
            <a:r>
              <a:rPr lang="en-US" dirty="0" smtClean="0"/>
              <a:t>Huntoon </a:t>
            </a:r>
            <a:r>
              <a:rPr lang="en-US" dirty="0"/>
              <a:t>observed ledger entries </a:t>
            </a:r>
            <a:r>
              <a:rPr lang="en-US" dirty="0" smtClean="0"/>
              <a:t>where </a:t>
            </a:r>
            <a:r>
              <a:rPr lang="en-US" dirty="0"/>
              <a:t>defective notes were cancelled instead of being replaced</a:t>
            </a:r>
          </a:p>
          <a:p>
            <a:endParaRPr lang="en-US" dirty="0"/>
          </a:p>
          <a:p>
            <a:r>
              <a:rPr lang="en-US" dirty="0" smtClean="0"/>
              <a:t>Change in technology</a:t>
            </a:r>
          </a:p>
          <a:p>
            <a:endParaRPr lang="en-US" dirty="0"/>
          </a:p>
        </p:txBody>
      </p:sp>
      <p:sp>
        <p:nvSpPr>
          <p:cNvPr id="3" name="Title 2"/>
          <p:cNvSpPr>
            <a:spLocks noGrp="1"/>
          </p:cNvSpPr>
          <p:nvPr>
            <p:ph type="title"/>
          </p:nvPr>
        </p:nvSpPr>
        <p:spPr/>
        <p:txBody>
          <a:bodyPr/>
          <a:lstStyle/>
          <a:p>
            <a:r>
              <a:rPr lang="en-US" sz="3600" dirty="0" smtClean="0"/>
              <a:t>End of the </a:t>
            </a:r>
            <a:r>
              <a:rPr lang="en-US" sz="3600" dirty="0"/>
              <a:t>E</a:t>
            </a:r>
            <a:r>
              <a:rPr lang="en-US" sz="3600" dirty="0" smtClean="0"/>
              <a:t>ra</a:t>
            </a:r>
            <a:endParaRPr lang="en-US" sz="3600" dirty="0"/>
          </a:p>
        </p:txBody>
      </p:sp>
      <p:sp>
        <p:nvSpPr>
          <p:cNvPr id="4" name="Slide Number Placeholder 3"/>
          <p:cNvSpPr>
            <a:spLocks noGrp="1"/>
          </p:cNvSpPr>
          <p:nvPr>
            <p:ph type="sldNum" sz="quarter" idx="12"/>
          </p:nvPr>
        </p:nvSpPr>
        <p:spPr/>
        <p:txBody>
          <a:bodyPr/>
          <a:lstStyle/>
          <a:p>
            <a:fld id="{27474D12-9939-4D11-B012-CF6269ED10D0}" type="slidenum">
              <a:rPr lang="en-US" smtClean="0"/>
              <a:t>33</a:t>
            </a:fld>
            <a:endParaRPr lang="en-US"/>
          </a:p>
        </p:txBody>
      </p:sp>
    </p:spTree>
    <p:extLst>
      <p:ext uri="{BB962C8B-B14F-4D97-AF65-F5344CB8AC3E}">
        <p14:creationId xmlns:p14="http://schemas.microsoft.com/office/powerpoint/2010/main" val="12384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00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2" presetClass="entr" presetSubtype="0" fill="hold" nodeType="afterEffect">
                                  <p:stCondLst>
                                    <p:cond delay="100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fade">
                                      <p:cBhvr>
                                        <p:cTn id="25" dur="1000"/>
                                        <p:tgtEl>
                                          <p:spTgt spid="2">
                                            <p:txEl>
                                              <p:pRg st="5" end="5"/>
                                            </p:txEl>
                                          </p:spTgt>
                                        </p:tgtEl>
                                      </p:cBhvr>
                                    </p:animEffect>
                                    <p:anim calcmode="lin" valueType="num">
                                      <p:cBhvr>
                                        <p:cTn id="2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1920 offset transfer error</a:t>
            </a:r>
            <a:endParaRPr lang="en-US" dirty="0"/>
          </a:p>
        </p:txBody>
      </p:sp>
      <p:sp>
        <p:nvSpPr>
          <p:cNvPr id="3" name="Slide Number Placeholder 2"/>
          <p:cNvSpPr>
            <a:spLocks noGrp="1"/>
          </p:cNvSpPr>
          <p:nvPr>
            <p:ph type="sldNum" sz="quarter" idx="12"/>
          </p:nvPr>
        </p:nvSpPr>
        <p:spPr/>
        <p:txBody>
          <a:bodyPr/>
          <a:lstStyle/>
          <a:p>
            <a:fld id="{27474D12-9939-4D11-B012-CF6269ED10D0}" type="slidenum">
              <a:rPr lang="en-US" smtClean="0"/>
              <a:t>34</a:t>
            </a:fld>
            <a:endParaRPr lang="en-US"/>
          </a:p>
        </p:txBody>
      </p:sp>
      <p:sp>
        <p:nvSpPr>
          <p:cNvPr id="4" name="Title 3"/>
          <p:cNvSpPr>
            <a:spLocks noGrp="1"/>
          </p:cNvSpPr>
          <p:nvPr>
            <p:ph type="title"/>
          </p:nvPr>
        </p:nvSpPr>
        <p:spPr/>
        <p:txBody>
          <a:bodyPr/>
          <a:lstStyle/>
          <a:p>
            <a:r>
              <a:rPr lang="en-US" sz="3600" dirty="0" smtClean="0"/>
              <a:t>Tale of </a:t>
            </a:r>
            <a:r>
              <a:rPr lang="en-US" sz="3600" dirty="0"/>
              <a:t>T</a:t>
            </a:r>
            <a:r>
              <a:rPr lang="en-US" sz="3600" dirty="0" smtClean="0"/>
              <a:t>wo Errors</a:t>
            </a:r>
            <a:endParaRPr lang="en-US" sz="3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380" y="3124200"/>
            <a:ext cx="6873240" cy="28011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910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Ca. 1925 misalignment error</a:t>
            </a:r>
            <a:endParaRPr lang="en-US" dirty="0"/>
          </a:p>
        </p:txBody>
      </p:sp>
      <p:sp>
        <p:nvSpPr>
          <p:cNvPr id="3" name="Slide Number Placeholder 2"/>
          <p:cNvSpPr>
            <a:spLocks noGrp="1"/>
          </p:cNvSpPr>
          <p:nvPr>
            <p:ph type="sldNum" sz="quarter" idx="12"/>
          </p:nvPr>
        </p:nvSpPr>
        <p:spPr/>
        <p:txBody>
          <a:bodyPr/>
          <a:lstStyle/>
          <a:p>
            <a:fld id="{27474D12-9939-4D11-B012-CF6269ED10D0}" type="slidenum">
              <a:rPr lang="en-US" smtClean="0"/>
              <a:t>35</a:t>
            </a:fld>
            <a:endParaRPr lang="en-US"/>
          </a:p>
        </p:txBody>
      </p:sp>
      <p:sp>
        <p:nvSpPr>
          <p:cNvPr id="4" name="Title 3"/>
          <p:cNvSpPr>
            <a:spLocks noGrp="1"/>
          </p:cNvSpPr>
          <p:nvPr>
            <p:ph type="title"/>
          </p:nvPr>
        </p:nvSpPr>
        <p:spPr/>
        <p:txBody>
          <a:bodyPr/>
          <a:lstStyle/>
          <a:p>
            <a:r>
              <a:rPr lang="en-US" sz="3600" dirty="0" smtClean="0"/>
              <a:t>Tale of </a:t>
            </a:r>
            <a:r>
              <a:rPr lang="en-US" sz="3600" dirty="0"/>
              <a:t>T</a:t>
            </a:r>
            <a:r>
              <a:rPr lang="en-US" sz="3600" dirty="0" smtClean="0"/>
              <a:t>wo Errors</a:t>
            </a:r>
            <a:endParaRPr lang="en-US" sz="36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088341"/>
            <a:ext cx="6873240" cy="2831592"/>
          </a:xfrm>
          <a:prstGeom prst="rect">
            <a:avLst/>
          </a:prstGeom>
          <a:ln>
            <a:noFill/>
          </a:ln>
          <a:effectLst>
            <a:outerShdw blurRad="292100" dist="139700" dir="2700000" algn="tl" rotWithShape="0">
              <a:srgbClr val="333333">
                <a:alpha val="65000"/>
              </a:srgbClr>
            </a:outerShdw>
          </a:effectLst>
        </p:spPr>
      </p:pic>
      <p:sp>
        <p:nvSpPr>
          <p:cNvPr id="7" name="Oval 6"/>
          <p:cNvSpPr/>
          <p:nvPr/>
        </p:nvSpPr>
        <p:spPr>
          <a:xfrm>
            <a:off x="4560346" y="3451412"/>
            <a:ext cx="1295400" cy="4347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50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200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Identify LSRNs</a:t>
            </a:r>
            <a:endParaRPr lang="en-US" dirty="0"/>
          </a:p>
        </p:txBody>
      </p:sp>
      <p:sp>
        <p:nvSpPr>
          <p:cNvPr id="3" name="Text Placeholder 2"/>
          <p:cNvSpPr>
            <a:spLocks noGrp="1"/>
          </p:cNvSpPr>
          <p:nvPr>
            <p:ph type="body" idx="1"/>
          </p:nvPr>
        </p:nvSpPr>
        <p:spPr/>
        <p:txBody>
          <a:bodyPr/>
          <a:lstStyle/>
          <a:p>
            <a:r>
              <a:rPr lang="en-US" dirty="0" smtClean="0"/>
              <a:t>It’s easier than you think</a:t>
            </a:r>
            <a:endParaRPr lang="en-US" dirty="0"/>
          </a:p>
        </p:txBody>
      </p:sp>
      <p:sp>
        <p:nvSpPr>
          <p:cNvPr id="4" name="Slide Number Placeholder 3"/>
          <p:cNvSpPr>
            <a:spLocks noGrp="1"/>
          </p:cNvSpPr>
          <p:nvPr>
            <p:ph type="sldNum" sz="quarter" idx="12"/>
          </p:nvPr>
        </p:nvSpPr>
        <p:spPr/>
        <p:txBody>
          <a:bodyPr/>
          <a:lstStyle/>
          <a:p>
            <a:fld id="{27474D12-9939-4D11-B012-CF6269ED10D0}" type="slidenum">
              <a:rPr lang="en-US" smtClean="0"/>
              <a:t>36</a:t>
            </a:fld>
            <a:endParaRPr lang="en-US"/>
          </a:p>
        </p:txBody>
      </p:sp>
    </p:spTree>
    <p:extLst>
      <p:ext uri="{BB962C8B-B14F-4D97-AF65-F5344CB8AC3E}">
        <p14:creationId xmlns:p14="http://schemas.microsoft.com/office/powerpoint/2010/main" val="4890628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Remember that this research covers period after 1903</a:t>
            </a:r>
          </a:p>
          <a:p>
            <a:pPr lvl="1"/>
            <a:r>
              <a:rPr lang="en-US" dirty="0" smtClean="0"/>
              <a:t>After BEP changed fonts to new style</a:t>
            </a:r>
          </a:p>
          <a:p>
            <a:pPr lvl="1"/>
            <a:r>
              <a:rPr lang="en-US" dirty="0" smtClean="0"/>
              <a:t>We don’t yet know how to identify replacements made before this time</a:t>
            </a:r>
          </a:p>
          <a:p>
            <a:pPr lvl="1"/>
            <a:endParaRPr lang="en-US" dirty="0"/>
          </a:p>
          <a:p>
            <a:pPr lvl="1"/>
            <a:endParaRPr lang="en-US" dirty="0" smtClean="0"/>
          </a:p>
          <a:p>
            <a:pPr lvl="1"/>
            <a:endParaRPr lang="en-US" dirty="0"/>
          </a:p>
        </p:txBody>
      </p:sp>
      <p:sp>
        <p:nvSpPr>
          <p:cNvPr id="3" name="Title 2"/>
          <p:cNvSpPr>
            <a:spLocks noGrp="1"/>
          </p:cNvSpPr>
          <p:nvPr>
            <p:ph type="title"/>
          </p:nvPr>
        </p:nvSpPr>
        <p:spPr/>
        <p:txBody>
          <a:bodyPr/>
          <a:lstStyle/>
          <a:p>
            <a:r>
              <a:rPr lang="en-US" sz="3600" dirty="0" smtClean="0"/>
              <a:t>Identification</a:t>
            </a:r>
            <a:endParaRPr lang="en-US" sz="3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3962400"/>
            <a:ext cx="5867400" cy="2594811"/>
          </a:xfrm>
          <a:prstGeom prst="rect">
            <a:avLst/>
          </a:prstGeom>
          <a:effectLst>
            <a:outerShdw blurRad="50800" dist="38100" dir="2700000" algn="tl" rotWithShape="0">
              <a:prstClr val="black">
                <a:alpha val="40000"/>
              </a:prstClr>
            </a:outerShdw>
          </a:effectLst>
        </p:spPr>
      </p:pic>
      <p:sp>
        <p:nvSpPr>
          <p:cNvPr id="5" name="Slide Number Placeholder 4"/>
          <p:cNvSpPr>
            <a:spLocks noGrp="1"/>
          </p:cNvSpPr>
          <p:nvPr>
            <p:ph type="sldNum" sz="quarter" idx="12"/>
          </p:nvPr>
        </p:nvSpPr>
        <p:spPr/>
        <p:txBody>
          <a:bodyPr/>
          <a:lstStyle/>
          <a:p>
            <a:fld id="{27474D12-9939-4D11-B012-CF6269ED10D0}" type="slidenum">
              <a:rPr lang="en-US" smtClean="0"/>
              <a:t>37</a:t>
            </a:fld>
            <a:endParaRPr lang="en-US"/>
          </a:p>
        </p:txBody>
      </p:sp>
    </p:spTree>
    <p:extLst>
      <p:ext uri="{BB962C8B-B14F-4D97-AF65-F5344CB8AC3E}">
        <p14:creationId xmlns:p14="http://schemas.microsoft.com/office/powerpoint/2010/main" val="92482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Identification</a:t>
            </a:r>
            <a:endParaRPr lang="en-US" sz="3600" dirty="0"/>
          </a:p>
        </p:txBody>
      </p:sp>
      <p:sp>
        <p:nvSpPr>
          <p:cNvPr id="3" name="Slide Number Placeholder 2"/>
          <p:cNvSpPr>
            <a:spLocks noGrp="1"/>
          </p:cNvSpPr>
          <p:nvPr>
            <p:ph type="sldNum" sz="quarter" idx="12"/>
          </p:nvPr>
        </p:nvSpPr>
        <p:spPr/>
        <p:txBody>
          <a:bodyPr/>
          <a:lstStyle/>
          <a:p>
            <a:fld id="{27474D12-9939-4D11-B012-CF6269ED10D0}" type="slidenum">
              <a:rPr lang="en-US" smtClean="0"/>
              <a:t>38</a:t>
            </a:fld>
            <a:endParaRPr lang="en-US"/>
          </a:p>
        </p:txBody>
      </p:sp>
      <p:sp>
        <p:nvSpPr>
          <p:cNvPr id="4" name="Oval 3"/>
          <p:cNvSpPr/>
          <p:nvPr/>
        </p:nvSpPr>
        <p:spPr>
          <a:xfrm>
            <a:off x="3733800" y="2667000"/>
            <a:ext cx="4648200" cy="3352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TextBox 4"/>
          <p:cNvSpPr txBox="1"/>
          <p:nvPr/>
        </p:nvSpPr>
        <p:spPr>
          <a:xfrm>
            <a:off x="1066800" y="4158734"/>
            <a:ext cx="2362200" cy="461665"/>
          </a:xfrm>
          <a:prstGeom prst="rect">
            <a:avLst/>
          </a:prstGeom>
          <a:noFill/>
        </p:spPr>
        <p:txBody>
          <a:bodyPr wrap="square" rtlCol="0">
            <a:spAutoFit/>
          </a:bodyPr>
          <a:lstStyle/>
          <a:p>
            <a:pPr algn="ctr"/>
            <a:r>
              <a:rPr lang="en-US" sz="2400" b="1" dirty="0" smtClean="0">
                <a:solidFill>
                  <a:srgbClr val="00B0F0"/>
                </a:solidFill>
              </a:rPr>
              <a:t>Old Style Fonts</a:t>
            </a:r>
            <a:endParaRPr lang="en-US" sz="2400" b="1" dirty="0">
              <a:solidFill>
                <a:srgbClr val="00B0F0"/>
              </a:solidFill>
            </a:endParaRPr>
          </a:p>
        </p:txBody>
      </p:sp>
      <p:sp>
        <p:nvSpPr>
          <p:cNvPr id="6" name="Oval 5"/>
          <p:cNvSpPr/>
          <p:nvPr/>
        </p:nvSpPr>
        <p:spPr>
          <a:xfrm>
            <a:off x="914400" y="2667000"/>
            <a:ext cx="4572000" cy="335280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562600" y="4158734"/>
            <a:ext cx="2743200" cy="461665"/>
          </a:xfrm>
          <a:prstGeom prst="rect">
            <a:avLst/>
          </a:prstGeom>
          <a:noFill/>
        </p:spPr>
        <p:txBody>
          <a:bodyPr wrap="square" rtlCol="0">
            <a:spAutoFit/>
          </a:bodyPr>
          <a:lstStyle/>
          <a:p>
            <a:pPr algn="ctr"/>
            <a:r>
              <a:rPr lang="en-US" sz="2400" b="1" dirty="0" smtClean="0">
                <a:solidFill>
                  <a:srgbClr val="FF0000"/>
                </a:solidFill>
              </a:rPr>
              <a:t>Printed after 1903</a:t>
            </a:r>
            <a:endParaRPr lang="en-US" sz="2400" b="1" dirty="0">
              <a:solidFill>
                <a:srgbClr val="FF0000"/>
              </a:solidFill>
            </a:endParaRPr>
          </a:p>
        </p:txBody>
      </p:sp>
      <p:sp>
        <p:nvSpPr>
          <p:cNvPr id="8" name="TextBox 7"/>
          <p:cNvSpPr txBox="1"/>
          <p:nvPr/>
        </p:nvSpPr>
        <p:spPr>
          <a:xfrm>
            <a:off x="3733800" y="4158734"/>
            <a:ext cx="1828800" cy="369332"/>
          </a:xfrm>
          <a:prstGeom prst="rect">
            <a:avLst/>
          </a:prstGeom>
          <a:noFill/>
        </p:spPr>
        <p:txBody>
          <a:bodyPr wrap="square" rtlCol="0">
            <a:spAutoFit/>
          </a:bodyPr>
          <a:lstStyle/>
          <a:p>
            <a:pPr algn="ctr"/>
            <a:r>
              <a:rPr lang="en-US" b="1" dirty="0" smtClean="0">
                <a:solidFill>
                  <a:srgbClr val="7030A0"/>
                </a:solidFill>
              </a:rPr>
              <a:t>Replacements</a:t>
            </a:r>
            <a:endParaRPr lang="en-US" b="1" dirty="0">
              <a:solidFill>
                <a:srgbClr val="7030A0"/>
              </a:solidFill>
            </a:endParaRPr>
          </a:p>
        </p:txBody>
      </p:sp>
    </p:spTree>
    <p:extLst>
      <p:ext uri="{BB962C8B-B14F-4D97-AF65-F5344CB8AC3E}">
        <p14:creationId xmlns:p14="http://schemas.microsoft.com/office/powerpoint/2010/main" val="7202665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Most often misidentified</a:t>
            </a:r>
          </a:p>
          <a:p>
            <a:r>
              <a:rPr lang="en-US" dirty="0" smtClean="0"/>
              <a:t>To properly identify, a note must be printed after 1903</a:t>
            </a:r>
          </a:p>
          <a:p>
            <a:r>
              <a:rPr lang="en-US" dirty="0" smtClean="0"/>
              <a:t>Use this table:</a:t>
            </a:r>
          </a:p>
          <a:p>
            <a:endParaRPr lang="en-US" dirty="0"/>
          </a:p>
          <a:p>
            <a:endParaRPr lang="en-US" dirty="0"/>
          </a:p>
        </p:txBody>
      </p:sp>
      <p:sp>
        <p:nvSpPr>
          <p:cNvPr id="3" name="Title 2"/>
          <p:cNvSpPr>
            <a:spLocks noGrp="1"/>
          </p:cNvSpPr>
          <p:nvPr>
            <p:ph type="title"/>
          </p:nvPr>
        </p:nvSpPr>
        <p:spPr/>
        <p:txBody>
          <a:bodyPr/>
          <a:lstStyle/>
          <a:p>
            <a:r>
              <a:rPr lang="en-US" sz="3600" dirty="0" smtClean="0"/>
              <a:t>1882 Brown Backs</a:t>
            </a:r>
            <a:endParaRPr lang="en-US" sz="3600" dirty="0"/>
          </a:p>
        </p:txBody>
      </p:sp>
      <p:graphicFrame>
        <p:nvGraphicFramePr>
          <p:cNvPr id="5" name="Table 4"/>
          <p:cNvGraphicFramePr>
            <a:graphicFrameLocks noGrp="1"/>
          </p:cNvGraphicFramePr>
          <p:nvPr>
            <p:extLst>
              <p:ext uri="{D42A27DB-BD31-4B8C-83A1-F6EECF244321}">
                <p14:modId xmlns:p14="http://schemas.microsoft.com/office/powerpoint/2010/main" val="1466217635"/>
              </p:ext>
            </p:extLst>
          </p:nvPr>
        </p:nvGraphicFramePr>
        <p:xfrm>
          <a:off x="1524000" y="4191000"/>
          <a:ext cx="6096000" cy="1854200"/>
        </p:xfrm>
        <a:graphic>
          <a:graphicData uri="http://schemas.openxmlformats.org/drawingml/2006/table">
            <a:tbl>
              <a:tblPr firstRow="1" bandRow="1">
                <a:tableStyleId>{5C22544A-7EE6-4342-B048-85BDC9FD1C3A}</a:tableStyleId>
              </a:tblPr>
              <a:tblGrid>
                <a:gridCol w="3048000"/>
                <a:gridCol w="3048000"/>
              </a:tblGrid>
              <a:tr h="370840">
                <a:tc>
                  <a:txBody>
                    <a:bodyPr/>
                    <a:lstStyle/>
                    <a:p>
                      <a:r>
                        <a:rPr lang="en-US" dirty="0" smtClean="0"/>
                        <a:t>Plate Layout</a:t>
                      </a:r>
                      <a:endParaRPr lang="en-US" dirty="0"/>
                    </a:p>
                  </a:txBody>
                  <a:tcPr/>
                </a:tc>
                <a:tc>
                  <a:txBody>
                    <a:bodyPr/>
                    <a:lstStyle/>
                    <a:p>
                      <a:r>
                        <a:rPr lang="en-US" dirty="0" smtClean="0"/>
                        <a:t>Serial Number</a:t>
                      </a:r>
                      <a:endParaRPr lang="en-US" dirty="0"/>
                    </a:p>
                  </a:txBody>
                  <a:tcPr/>
                </a:tc>
              </a:tr>
              <a:tr h="370840">
                <a:tc>
                  <a:txBody>
                    <a:bodyPr/>
                    <a:lstStyle/>
                    <a:p>
                      <a:r>
                        <a:rPr lang="en-US" dirty="0" smtClean="0"/>
                        <a:t>5-5-5-5</a:t>
                      </a:r>
                      <a:endParaRPr lang="en-US" dirty="0"/>
                    </a:p>
                  </a:txBody>
                  <a:tcPr/>
                </a:tc>
                <a:tc>
                  <a:txBody>
                    <a:bodyPr/>
                    <a:lstStyle/>
                    <a:p>
                      <a:r>
                        <a:rPr lang="en-US" sz="1800" kern="1200" dirty="0" smtClean="0">
                          <a:solidFill>
                            <a:schemeClr val="dk1"/>
                          </a:solidFill>
                          <a:effectLst/>
                          <a:latin typeface="+mn-lt"/>
                          <a:ea typeface="+mn-ea"/>
                          <a:cs typeface="+mn-cs"/>
                        </a:rPr>
                        <a:t>H705403H</a:t>
                      </a:r>
                      <a:endParaRPr lang="en-US" dirty="0"/>
                    </a:p>
                  </a:txBody>
                  <a:tcPr/>
                </a:tc>
              </a:tr>
              <a:tr h="370840">
                <a:tc>
                  <a:txBody>
                    <a:bodyPr/>
                    <a:lstStyle/>
                    <a:p>
                      <a:r>
                        <a:rPr lang="en-US" dirty="0" smtClean="0"/>
                        <a:t>10-10-10-10</a:t>
                      </a:r>
                      <a:endParaRPr lang="en-US" dirty="0"/>
                    </a:p>
                  </a:txBody>
                  <a:tcPr/>
                </a:tc>
                <a:tc>
                  <a:txBody>
                    <a:bodyPr/>
                    <a:lstStyle/>
                    <a:p>
                      <a:r>
                        <a:rPr lang="en-US" sz="1800" kern="1200" dirty="0" smtClean="0">
                          <a:solidFill>
                            <a:schemeClr val="dk1"/>
                          </a:solidFill>
                          <a:effectLst/>
                          <a:latin typeface="+mn-lt"/>
                          <a:ea typeface="+mn-ea"/>
                          <a:cs typeface="+mn-cs"/>
                        </a:rPr>
                        <a:t>all qualify</a:t>
                      </a:r>
                      <a:endParaRPr lang="en-US" dirty="0"/>
                    </a:p>
                  </a:txBody>
                  <a:tcPr/>
                </a:tc>
              </a:tr>
              <a:tr h="370840">
                <a:tc>
                  <a:txBody>
                    <a:bodyPr/>
                    <a:lstStyle/>
                    <a:p>
                      <a:r>
                        <a:rPr lang="en-US" dirty="0" smtClean="0"/>
                        <a:t>10-10-10-20</a:t>
                      </a:r>
                      <a:endParaRPr lang="en-US" dirty="0"/>
                    </a:p>
                  </a:txBody>
                  <a:tcPr/>
                </a:tc>
                <a:tc>
                  <a:txBody>
                    <a:bodyPr/>
                    <a:lstStyle/>
                    <a:p>
                      <a:r>
                        <a:rPr lang="en-US" sz="1800" kern="1200" dirty="0" smtClean="0">
                          <a:solidFill>
                            <a:schemeClr val="dk1"/>
                          </a:solidFill>
                          <a:effectLst/>
                          <a:latin typeface="+mn-lt"/>
                          <a:ea typeface="+mn-ea"/>
                          <a:cs typeface="+mn-cs"/>
                        </a:rPr>
                        <a:t>E538996E</a:t>
                      </a:r>
                      <a:endParaRPr lang="en-US" dirty="0"/>
                    </a:p>
                  </a:txBody>
                  <a:tcPr/>
                </a:tc>
              </a:tr>
              <a:tr h="370840">
                <a:tc>
                  <a:txBody>
                    <a:bodyPr/>
                    <a:lstStyle/>
                    <a:p>
                      <a:r>
                        <a:rPr lang="en-US" dirty="0" smtClean="0"/>
                        <a:t>50-100</a:t>
                      </a:r>
                      <a:endParaRPr lang="en-US" dirty="0"/>
                    </a:p>
                  </a:txBody>
                  <a:tcPr/>
                </a:tc>
                <a:tc>
                  <a:txBody>
                    <a:bodyPr/>
                    <a:lstStyle/>
                    <a:p>
                      <a:r>
                        <a:rPr lang="en-US" sz="1800" kern="1200" dirty="0" smtClean="0">
                          <a:solidFill>
                            <a:schemeClr val="dk1"/>
                          </a:solidFill>
                          <a:effectLst/>
                          <a:latin typeface="+mn-lt"/>
                          <a:ea typeface="+mn-ea"/>
                          <a:cs typeface="+mn-cs"/>
                        </a:rPr>
                        <a:t>B474307	</a:t>
                      </a:r>
                      <a:endParaRPr lang="en-US" dirty="0"/>
                    </a:p>
                  </a:txBody>
                  <a:tcPr/>
                </a:tc>
              </a:tr>
            </a:tbl>
          </a:graphicData>
        </a:graphic>
      </p:graphicFrame>
      <p:sp>
        <p:nvSpPr>
          <p:cNvPr id="4" name="Slide Number Placeholder 3"/>
          <p:cNvSpPr>
            <a:spLocks noGrp="1"/>
          </p:cNvSpPr>
          <p:nvPr>
            <p:ph type="sldNum" sz="quarter" idx="12"/>
          </p:nvPr>
        </p:nvSpPr>
        <p:spPr/>
        <p:txBody>
          <a:bodyPr/>
          <a:lstStyle/>
          <a:p>
            <a:fld id="{27474D12-9939-4D11-B012-CF6269ED10D0}" type="slidenum">
              <a:rPr lang="en-US" smtClean="0"/>
              <a:t>39</a:t>
            </a:fld>
            <a:endParaRPr lang="en-US"/>
          </a:p>
        </p:txBody>
      </p:sp>
    </p:spTree>
    <p:extLst>
      <p:ext uri="{BB962C8B-B14F-4D97-AF65-F5344CB8AC3E}">
        <p14:creationId xmlns:p14="http://schemas.microsoft.com/office/powerpoint/2010/main" val="17518561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Late 1800s at the Bureau of Engraving and Printing</a:t>
            </a:r>
          </a:p>
          <a:p>
            <a:endParaRPr lang="en-US" dirty="0" smtClean="0"/>
          </a:p>
          <a:p>
            <a:pPr marL="0" indent="0">
              <a:buNone/>
            </a:pPr>
            <a:endParaRPr lang="en-US" dirty="0"/>
          </a:p>
        </p:txBody>
      </p:sp>
      <p:sp>
        <p:nvSpPr>
          <p:cNvPr id="3" name="Title 2"/>
          <p:cNvSpPr>
            <a:spLocks noGrp="1"/>
          </p:cNvSpPr>
          <p:nvPr>
            <p:ph type="title"/>
          </p:nvPr>
        </p:nvSpPr>
        <p:spPr/>
        <p:txBody>
          <a:bodyPr/>
          <a:lstStyle/>
          <a:p>
            <a:r>
              <a:rPr lang="en-US" sz="3600" dirty="0" smtClean="0"/>
              <a:t>BEP:  Printer of Perfection</a:t>
            </a:r>
            <a:endParaRPr lang="en-US" sz="3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819400"/>
            <a:ext cx="6172200" cy="3642542"/>
          </a:xfrm>
          <a:prstGeom prst="rect">
            <a:avLst/>
          </a:prstGeom>
        </p:spPr>
      </p:pic>
      <p:sp>
        <p:nvSpPr>
          <p:cNvPr id="5" name="Slide Number Placeholder 4"/>
          <p:cNvSpPr>
            <a:spLocks noGrp="1"/>
          </p:cNvSpPr>
          <p:nvPr>
            <p:ph type="sldNum" sz="quarter" idx="12"/>
          </p:nvPr>
        </p:nvSpPr>
        <p:spPr/>
        <p:txBody>
          <a:bodyPr/>
          <a:lstStyle/>
          <a:p>
            <a:fld id="{27474D12-9939-4D11-B012-CF6269ED10D0}" type="slidenum">
              <a:rPr lang="en-US" smtClean="0"/>
              <a:t>4</a:t>
            </a:fld>
            <a:endParaRPr lang="en-US"/>
          </a:p>
        </p:txBody>
      </p:sp>
    </p:spTree>
    <p:extLst>
      <p:ext uri="{BB962C8B-B14F-4D97-AF65-F5344CB8AC3E}">
        <p14:creationId xmlns:p14="http://schemas.microsoft.com/office/powerpoint/2010/main" val="100122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57174" y="2441250"/>
            <a:ext cx="1739153" cy="3124200"/>
          </a:xfrm>
        </p:spPr>
        <p:txBody>
          <a:bodyPr/>
          <a:lstStyle/>
          <a:p>
            <a:r>
              <a:rPr lang="en-US" dirty="0" smtClean="0"/>
              <a:t>A-</a:t>
            </a:r>
          </a:p>
          <a:p>
            <a:r>
              <a:rPr lang="en-US" dirty="0" smtClean="0"/>
              <a:t>B-</a:t>
            </a:r>
          </a:p>
          <a:p>
            <a:r>
              <a:rPr lang="en-US" dirty="0"/>
              <a:t>D</a:t>
            </a:r>
            <a:r>
              <a:rPr lang="en-US" dirty="0" smtClean="0"/>
              <a:t>-</a:t>
            </a:r>
          </a:p>
          <a:p>
            <a:r>
              <a:rPr lang="en-US" dirty="0" smtClean="0"/>
              <a:t>…</a:t>
            </a:r>
          </a:p>
          <a:p>
            <a:r>
              <a:rPr lang="en-US" dirty="0" smtClean="0"/>
              <a:t>Y-</a:t>
            </a:r>
          </a:p>
          <a:p>
            <a:r>
              <a:rPr lang="en-US" dirty="0" smtClean="0"/>
              <a:t>Z-</a:t>
            </a:r>
          </a:p>
        </p:txBody>
      </p:sp>
      <p:sp>
        <p:nvSpPr>
          <p:cNvPr id="3" name="Title 2"/>
          <p:cNvSpPr>
            <a:spLocks noGrp="1"/>
          </p:cNvSpPr>
          <p:nvPr>
            <p:ph type="title"/>
          </p:nvPr>
        </p:nvSpPr>
        <p:spPr/>
        <p:txBody>
          <a:bodyPr/>
          <a:lstStyle/>
          <a:p>
            <a:r>
              <a:rPr lang="en-US" sz="3600" dirty="0" smtClean="0"/>
              <a:t>Brown Back </a:t>
            </a:r>
            <a:br>
              <a:rPr lang="en-US" sz="3600" dirty="0" smtClean="0"/>
            </a:br>
            <a:r>
              <a:rPr lang="en-US" sz="3600" dirty="0" smtClean="0"/>
              <a:t>Treasury Serial Number Sequences</a:t>
            </a:r>
            <a:endParaRPr lang="en-US" sz="3600" dirty="0"/>
          </a:p>
        </p:txBody>
      </p:sp>
      <p:sp>
        <p:nvSpPr>
          <p:cNvPr id="4" name="Content Placeholder 1"/>
          <p:cNvSpPr txBox="1">
            <a:spLocks/>
          </p:cNvSpPr>
          <p:nvPr/>
        </p:nvSpPr>
        <p:spPr>
          <a:xfrm>
            <a:off x="4953000" y="2441249"/>
            <a:ext cx="2006880" cy="3048000"/>
          </a:xfrm>
          <a:prstGeom prst="rect">
            <a:avLst/>
          </a:prstGeom>
        </p:spPr>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r>
              <a:rPr lang="en-US" dirty="0" smtClean="0"/>
              <a:t>A-A</a:t>
            </a:r>
          </a:p>
          <a:p>
            <a:r>
              <a:rPr lang="en-US" dirty="0" smtClean="0"/>
              <a:t>B-B</a:t>
            </a:r>
          </a:p>
          <a:p>
            <a:r>
              <a:rPr lang="en-US" dirty="0" smtClean="0"/>
              <a:t>D-D</a:t>
            </a:r>
          </a:p>
          <a:p>
            <a:r>
              <a:rPr lang="en-US" dirty="0" smtClean="0"/>
              <a:t>…</a:t>
            </a:r>
          </a:p>
          <a:p>
            <a:r>
              <a:rPr lang="en-US" dirty="0" smtClean="0"/>
              <a:t>U-U</a:t>
            </a:r>
          </a:p>
          <a:p>
            <a:r>
              <a:rPr lang="en-US" dirty="0" smtClean="0"/>
              <a:t>V-V</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5410200"/>
            <a:ext cx="2062050" cy="626546"/>
          </a:xfrm>
          <a:prstGeom prst="rect">
            <a:avLst/>
          </a:prstGeom>
          <a:effectLst>
            <a:outerShdw blurRad="50800" dist="38100" dir="2700000" algn="tl" rotWithShape="0">
              <a:prstClr val="black">
                <a:alpha val="40000"/>
              </a:prstClr>
            </a:outerShdw>
          </a:effectLst>
        </p:spPr>
      </p:pic>
      <p:sp>
        <p:nvSpPr>
          <p:cNvPr id="5" name="Slide Number Placeholder 4"/>
          <p:cNvSpPr>
            <a:spLocks noGrp="1"/>
          </p:cNvSpPr>
          <p:nvPr>
            <p:ph type="sldNum" sz="quarter" idx="12"/>
          </p:nvPr>
        </p:nvSpPr>
        <p:spPr/>
        <p:txBody>
          <a:bodyPr/>
          <a:lstStyle/>
          <a:p>
            <a:fld id="{27474D12-9939-4D11-B012-CF6269ED10D0}" type="slidenum">
              <a:rPr lang="en-US" smtClean="0"/>
              <a:t>40</a:t>
            </a:fld>
            <a:endParaRPr lang="en-US"/>
          </a:p>
        </p:txBody>
      </p:sp>
    </p:spTree>
    <p:extLst>
      <p:ext uri="{BB962C8B-B14F-4D97-AF65-F5344CB8AC3E}">
        <p14:creationId xmlns:p14="http://schemas.microsoft.com/office/powerpoint/2010/main" val="33818402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First applied in 1902</a:t>
            </a:r>
          </a:p>
          <a:p>
            <a:r>
              <a:rPr lang="en-US" dirty="0" smtClean="0"/>
              <a:t>Discontinued in 1924</a:t>
            </a:r>
          </a:p>
          <a:p>
            <a:endParaRPr lang="en-US" dirty="0"/>
          </a:p>
        </p:txBody>
      </p:sp>
      <p:sp>
        <p:nvSpPr>
          <p:cNvPr id="3" name="Title 2"/>
          <p:cNvSpPr>
            <a:spLocks noGrp="1"/>
          </p:cNvSpPr>
          <p:nvPr>
            <p:ph type="title"/>
          </p:nvPr>
        </p:nvSpPr>
        <p:spPr/>
        <p:txBody>
          <a:bodyPr/>
          <a:lstStyle/>
          <a:p>
            <a:r>
              <a:rPr lang="en-US" sz="3600" dirty="0" smtClean="0"/>
              <a:t>Use Geographical Letters to Filter</a:t>
            </a:r>
            <a:endParaRPr lang="en-US" sz="3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910" y="3411416"/>
            <a:ext cx="6650736" cy="295656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27474D12-9939-4D11-B012-CF6269ED10D0}" type="slidenum">
              <a:rPr lang="en-US" smtClean="0"/>
              <a:t>41</a:t>
            </a:fld>
            <a:endParaRPr lang="en-US"/>
          </a:p>
        </p:txBody>
      </p:sp>
    </p:spTree>
    <p:extLst>
      <p:ext uri="{BB962C8B-B14F-4D97-AF65-F5344CB8AC3E}">
        <p14:creationId xmlns:p14="http://schemas.microsoft.com/office/powerpoint/2010/main" val="7089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Try your hand at identifying replacements</a:t>
            </a:r>
            <a:endParaRPr lang="en-US" dirty="0"/>
          </a:p>
        </p:txBody>
      </p:sp>
      <p:sp>
        <p:nvSpPr>
          <p:cNvPr id="3" name="Slide Number Placeholder 2"/>
          <p:cNvSpPr>
            <a:spLocks noGrp="1"/>
          </p:cNvSpPr>
          <p:nvPr>
            <p:ph type="sldNum" sz="quarter" idx="12"/>
          </p:nvPr>
        </p:nvSpPr>
        <p:spPr/>
        <p:txBody>
          <a:bodyPr/>
          <a:lstStyle/>
          <a:p>
            <a:fld id="{27474D12-9939-4D11-B012-CF6269ED10D0}" type="slidenum">
              <a:rPr lang="en-US" smtClean="0"/>
              <a:t>42</a:t>
            </a:fld>
            <a:endParaRPr lang="en-US"/>
          </a:p>
        </p:txBody>
      </p:sp>
      <p:sp>
        <p:nvSpPr>
          <p:cNvPr id="4" name="Title 3"/>
          <p:cNvSpPr>
            <a:spLocks noGrp="1"/>
          </p:cNvSpPr>
          <p:nvPr>
            <p:ph type="title"/>
          </p:nvPr>
        </p:nvSpPr>
        <p:spPr/>
        <p:txBody>
          <a:bodyPr/>
          <a:lstStyle/>
          <a:p>
            <a:r>
              <a:rPr lang="en-US" sz="3600" dirty="0" smtClean="0"/>
              <a:t>This is a test!</a:t>
            </a:r>
            <a:endParaRPr lang="en-US" sz="3600" dirty="0"/>
          </a:p>
        </p:txBody>
      </p:sp>
    </p:spTree>
    <p:extLst>
      <p:ext uri="{BB962C8B-B14F-4D97-AF65-F5344CB8AC3E}">
        <p14:creationId xmlns:p14="http://schemas.microsoft.com/office/powerpoint/2010/main" val="138308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down)">
                                      <p:cBhvr>
                                        <p:cTn id="24" dur="580">
                                          <p:stCondLst>
                                            <p:cond delay="0"/>
                                          </p:stCondLst>
                                        </p:cTn>
                                        <p:tgtEl>
                                          <p:spTgt spid="2">
                                            <p:txEl>
                                              <p:pRg st="0" end="0"/>
                                            </p:txEl>
                                          </p:spTgt>
                                        </p:tgtEl>
                                      </p:cBhvr>
                                    </p:animEffect>
                                    <p:anim calcmode="lin" valueType="num">
                                      <p:cBhvr>
                                        <p:cTn id="25"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2">
                                            <p:txEl>
                                              <p:pRg st="0" end="0"/>
                                            </p:txEl>
                                          </p:spTgt>
                                        </p:tgtEl>
                                      </p:cBhvr>
                                      <p:to x="100000" y="60000"/>
                                    </p:animScale>
                                    <p:animScale>
                                      <p:cBhvr>
                                        <p:cTn id="31" dur="166" decel="50000">
                                          <p:stCondLst>
                                            <p:cond delay="676"/>
                                          </p:stCondLst>
                                        </p:cTn>
                                        <p:tgtEl>
                                          <p:spTgt spid="2">
                                            <p:txEl>
                                              <p:pRg st="0" end="0"/>
                                            </p:txEl>
                                          </p:spTgt>
                                        </p:tgtEl>
                                      </p:cBhvr>
                                      <p:to x="100000" y="100000"/>
                                    </p:animScale>
                                    <p:animScale>
                                      <p:cBhvr>
                                        <p:cTn id="32" dur="26">
                                          <p:stCondLst>
                                            <p:cond delay="1312"/>
                                          </p:stCondLst>
                                        </p:cTn>
                                        <p:tgtEl>
                                          <p:spTgt spid="2">
                                            <p:txEl>
                                              <p:pRg st="0" end="0"/>
                                            </p:txEl>
                                          </p:spTgt>
                                        </p:tgtEl>
                                      </p:cBhvr>
                                      <p:to x="100000" y="80000"/>
                                    </p:animScale>
                                    <p:animScale>
                                      <p:cBhvr>
                                        <p:cTn id="33" dur="166" decel="50000">
                                          <p:stCondLst>
                                            <p:cond delay="1338"/>
                                          </p:stCondLst>
                                        </p:cTn>
                                        <p:tgtEl>
                                          <p:spTgt spid="2">
                                            <p:txEl>
                                              <p:pRg st="0" end="0"/>
                                            </p:txEl>
                                          </p:spTgt>
                                        </p:tgtEl>
                                      </p:cBhvr>
                                      <p:to x="100000" y="100000"/>
                                    </p:animScale>
                                    <p:animScale>
                                      <p:cBhvr>
                                        <p:cTn id="34" dur="26">
                                          <p:stCondLst>
                                            <p:cond delay="1642"/>
                                          </p:stCondLst>
                                        </p:cTn>
                                        <p:tgtEl>
                                          <p:spTgt spid="2">
                                            <p:txEl>
                                              <p:pRg st="0" end="0"/>
                                            </p:txEl>
                                          </p:spTgt>
                                        </p:tgtEl>
                                      </p:cBhvr>
                                      <p:to x="100000" y="90000"/>
                                    </p:animScale>
                                    <p:animScale>
                                      <p:cBhvr>
                                        <p:cTn id="35" dur="166" decel="50000">
                                          <p:stCondLst>
                                            <p:cond delay="1668"/>
                                          </p:stCondLst>
                                        </p:cTn>
                                        <p:tgtEl>
                                          <p:spTgt spid="2">
                                            <p:txEl>
                                              <p:pRg st="0" end="0"/>
                                            </p:txEl>
                                          </p:spTgt>
                                        </p:tgtEl>
                                      </p:cBhvr>
                                      <p:to x="100000" y="100000"/>
                                    </p:animScale>
                                    <p:animScale>
                                      <p:cBhvr>
                                        <p:cTn id="36" dur="26">
                                          <p:stCondLst>
                                            <p:cond delay="1808"/>
                                          </p:stCondLst>
                                        </p:cTn>
                                        <p:tgtEl>
                                          <p:spTgt spid="2">
                                            <p:txEl>
                                              <p:pRg st="0" end="0"/>
                                            </p:txEl>
                                          </p:spTgt>
                                        </p:tgtEl>
                                      </p:cBhvr>
                                      <p:to x="100000" y="95000"/>
                                    </p:animScale>
                                    <p:animScale>
                                      <p:cBhvr>
                                        <p:cTn id="37" dur="166" decel="50000">
                                          <p:stCondLst>
                                            <p:cond delay="1834"/>
                                          </p:stCondLst>
                                        </p:cTn>
                                        <p:tgtEl>
                                          <p:spTgt spid="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Is this a replacement?</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743200"/>
            <a:ext cx="6789419" cy="3048000"/>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27474D12-9939-4D11-B012-CF6269ED10D0}" type="slidenum">
              <a:rPr lang="en-US" smtClean="0"/>
              <a:t>43</a:t>
            </a:fld>
            <a:endParaRPr lang="en-US"/>
          </a:p>
        </p:txBody>
      </p:sp>
    </p:spTree>
    <p:extLst>
      <p:ext uri="{BB962C8B-B14F-4D97-AF65-F5344CB8AC3E}">
        <p14:creationId xmlns:p14="http://schemas.microsoft.com/office/powerpoint/2010/main" val="7605330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No.</a:t>
            </a:r>
            <a:endParaRPr lang="en-US" sz="3600" dirty="0"/>
          </a:p>
        </p:txBody>
      </p:sp>
      <p:sp>
        <p:nvSpPr>
          <p:cNvPr id="7" name="Content Placeholder 6"/>
          <p:cNvSpPr>
            <a:spLocks noGrp="1"/>
          </p:cNvSpPr>
          <p:nvPr>
            <p:ph idx="1"/>
          </p:nvPr>
        </p:nvSpPr>
        <p:spPr/>
        <p:txBody>
          <a:bodyPr/>
          <a:lstStyle/>
          <a:p>
            <a:r>
              <a:rPr lang="en-US" dirty="0"/>
              <a:t>P</a:t>
            </a:r>
            <a:r>
              <a:rPr lang="en-US" dirty="0" smtClean="0"/>
              <a:t>rinted before 1903</a:t>
            </a:r>
          </a:p>
          <a:p>
            <a:r>
              <a:rPr lang="en-US" dirty="0" smtClean="0"/>
              <a:t>Notice no geographical letter</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429000"/>
            <a:ext cx="6789419" cy="3048000"/>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27474D12-9939-4D11-B012-CF6269ED10D0}" type="slidenum">
              <a:rPr lang="en-US" smtClean="0"/>
              <a:t>44</a:t>
            </a:fld>
            <a:endParaRPr lang="en-US"/>
          </a:p>
        </p:txBody>
      </p:sp>
    </p:spTree>
    <p:extLst>
      <p:ext uri="{BB962C8B-B14F-4D97-AF65-F5344CB8AC3E}">
        <p14:creationId xmlns:p14="http://schemas.microsoft.com/office/powerpoint/2010/main" val="425865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9"/>
                                        </p:tgtEl>
                                        <p:attrNameLst>
                                          <p:attrName>ppt_w</p:attrName>
                                        </p:attrNameLst>
                                      </p:cBhvr>
                                      <p:tavLst>
                                        <p:tav tm="0">
                                          <p:val>
                                            <p:strVal val="ppt_w"/>
                                          </p:val>
                                        </p:tav>
                                        <p:tav tm="100000">
                                          <p:val>
                                            <p:fltVal val="0"/>
                                          </p:val>
                                        </p:tav>
                                      </p:tavLst>
                                    </p:anim>
                                    <p:anim calcmode="lin" valueType="num">
                                      <p:cBhvr>
                                        <p:cTn id="7" dur="1000"/>
                                        <p:tgtEl>
                                          <p:spTgt spid="9"/>
                                        </p:tgtEl>
                                        <p:attrNameLst>
                                          <p:attrName>ppt_h</p:attrName>
                                        </p:attrNameLst>
                                      </p:cBhvr>
                                      <p:tavLst>
                                        <p:tav tm="0">
                                          <p:val>
                                            <p:strVal val="ppt_h"/>
                                          </p:val>
                                        </p:tav>
                                        <p:tav tm="100000">
                                          <p:val>
                                            <p:fltVal val="0"/>
                                          </p:val>
                                        </p:tav>
                                      </p:tavLst>
                                    </p:anim>
                                    <p:anim calcmode="lin" valueType="num">
                                      <p:cBhvr>
                                        <p:cTn id="8" dur="1000"/>
                                        <p:tgtEl>
                                          <p:spTgt spid="9"/>
                                        </p:tgtEl>
                                        <p:attrNameLst>
                                          <p:attrName>style.rotation</p:attrName>
                                        </p:attrNameLst>
                                      </p:cBhvr>
                                      <p:tavLst>
                                        <p:tav tm="0">
                                          <p:val>
                                            <p:fltVal val="0"/>
                                          </p:val>
                                        </p:tav>
                                        <p:tav tm="100000">
                                          <p:val>
                                            <p:fltVal val="90"/>
                                          </p:val>
                                        </p:tav>
                                      </p:tavLst>
                                    </p:anim>
                                    <p:animEffect transition="out" filter="fade">
                                      <p:cBhvr>
                                        <p:cTn id="9" dur="1000"/>
                                        <p:tgtEl>
                                          <p:spTgt spid="9"/>
                                        </p:tgtEl>
                                      </p:cBhvr>
                                    </p:animEffect>
                                    <p:set>
                                      <p:cBhvr>
                                        <p:cTn id="10"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Is this a replacement?</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537209"/>
            <a:ext cx="7467600" cy="3260049"/>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27474D12-9939-4D11-B012-CF6269ED10D0}" type="slidenum">
              <a:rPr lang="en-US" smtClean="0"/>
              <a:t>45</a:t>
            </a:fld>
            <a:endParaRPr lang="en-US"/>
          </a:p>
        </p:txBody>
      </p:sp>
    </p:spTree>
    <p:extLst>
      <p:ext uri="{BB962C8B-B14F-4D97-AF65-F5344CB8AC3E}">
        <p14:creationId xmlns:p14="http://schemas.microsoft.com/office/powerpoint/2010/main" val="39923834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No.</a:t>
            </a:r>
            <a:endParaRPr lang="en-US" sz="3600" dirty="0"/>
          </a:p>
        </p:txBody>
      </p:sp>
      <p:sp>
        <p:nvSpPr>
          <p:cNvPr id="7" name="Content Placeholder 6"/>
          <p:cNvSpPr>
            <a:spLocks noGrp="1"/>
          </p:cNvSpPr>
          <p:nvPr>
            <p:ph idx="1"/>
          </p:nvPr>
        </p:nvSpPr>
        <p:spPr/>
        <p:txBody>
          <a:bodyPr/>
          <a:lstStyle/>
          <a:p>
            <a:r>
              <a:rPr lang="en-US" dirty="0" smtClean="0"/>
              <a:t>Has geographical letter, so printed after 1902</a:t>
            </a:r>
          </a:p>
          <a:p>
            <a:r>
              <a:rPr lang="en-US" dirty="0" smtClean="0"/>
              <a:t>Treasury serial predates the changeover</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200400"/>
            <a:ext cx="7467600" cy="3260049"/>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27474D12-9939-4D11-B012-CF6269ED10D0}" type="slidenum">
              <a:rPr lang="en-US" smtClean="0"/>
              <a:t>46</a:t>
            </a:fld>
            <a:endParaRPr lang="en-US"/>
          </a:p>
        </p:txBody>
      </p:sp>
    </p:spTree>
    <p:extLst>
      <p:ext uri="{BB962C8B-B14F-4D97-AF65-F5344CB8AC3E}">
        <p14:creationId xmlns:p14="http://schemas.microsoft.com/office/powerpoint/2010/main" val="329892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6"/>
                                        </p:tgtEl>
                                        <p:attrNameLst>
                                          <p:attrName>ppt_w</p:attrName>
                                        </p:attrNameLst>
                                      </p:cBhvr>
                                      <p:tavLst>
                                        <p:tav tm="0">
                                          <p:val>
                                            <p:strVal val="ppt_w"/>
                                          </p:val>
                                        </p:tav>
                                        <p:tav tm="100000">
                                          <p:val>
                                            <p:fltVal val="0"/>
                                          </p:val>
                                        </p:tav>
                                      </p:tavLst>
                                    </p:anim>
                                    <p:anim calcmode="lin" valueType="num">
                                      <p:cBhvr>
                                        <p:cTn id="7" dur="1000"/>
                                        <p:tgtEl>
                                          <p:spTgt spid="6"/>
                                        </p:tgtEl>
                                        <p:attrNameLst>
                                          <p:attrName>ppt_h</p:attrName>
                                        </p:attrNameLst>
                                      </p:cBhvr>
                                      <p:tavLst>
                                        <p:tav tm="0">
                                          <p:val>
                                            <p:strVal val="ppt_h"/>
                                          </p:val>
                                        </p:tav>
                                        <p:tav tm="100000">
                                          <p:val>
                                            <p:fltVal val="0"/>
                                          </p:val>
                                        </p:tav>
                                      </p:tavLst>
                                    </p:anim>
                                    <p:anim calcmode="lin" valueType="num">
                                      <p:cBhvr>
                                        <p:cTn id="8" dur="1000"/>
                                        <p:tgtEl>
                                          <p:spTgt spid="6"/>
                                        </p:tgtEl>
                                        <p:attrNameLst>
                                          <p:attrName>style.rotation</p:attrName>
                                        </p:attrNameLst>
                                      </p:cBhvr>
                                      <p:tavLst>
                                        <p:tav tm="0">
                                          <p:val>
                                            <p:fltVal val="0"/>
                                          </p:val>
                                        </p:tav>
                                        <p:tav tm="100000">
                                          <p:val>
                                            <p:fltVal val="90"/>
                                          </p:val>
                                        </p:tav>
                                      </p:tavLst>
                                    </p:anim>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Is this a replacement?</a:t>
            </a:r>
            <a:endParaRPr lang="en-US" sz="3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2590800"/>
            <a:ext cx="6963632" cy="3048000"/>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27474D12-9939-4D11-B012-CF6269ED10D0}" type="slidenum">
              <a:rPr lang="en-US" smtClean="0"/>
              <a:t>47</a:t>
            </a:fld>
            <a:endParaRPr lang="en-US"/>
          </a:p>
        </p:txBody>
      </p:sp>
    </p:spTree>
    <p:extLst>
      <p:ext uri="{BB962C8B-B14F-4D97-AF65-F5344CB8AC3E}">
        <p14:creationId xmlns:p14="http://schemas.microsoft.com/office/powerpoint/2010/main" val="39923834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No.</a:t>
            </a:r>
            <a:endParaRPr lang="en-US" sz="3600" dirty="0"/>
          </a:p>
        </p:txBody>
      </p:sp>
      <p:sp>
        <p:nvSpPr>
          <p:cNvPr id="7" name="Content Placeholder 6"/>
          <p:cNvSpPr>
            <a:spLocks noGrp="1"/>
          </p:cNvSpPr>
          <p:nvPr>
            <p:ph idx="1"/>
          </p:nvPr>
        </p:nvSpPr>
        <p:spPr/>
        <p:txBody>
          <a:bodyPr/>
          <a:lstStyle/>
          <a:p>
            <a:r>
              <a:rPr lang="en-US" dirty="0" smtClean="0"/>
              <a:t>Has new style font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3048000"/>
            <a:ext cx="6963632" cy="3048000"/>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27474D12-9939-4D11-B012-CF6269ED10D0}" type="slidenum">
              <a:rPr lang="en-US" smtClean="0"/>
              <a:t>48</a:t>
            </a:fld>
            <a:endParaRPr lang="en-US"/>
          </a:p>
        </p:txBody>
      </p:sp>
    </p:spTree>
    <p:extLst>
      <p:ext uri="{BB962C8B-B14F-4D97-AF65-F5344CB8AC3E}">
        <p14:creationId xmlns:p14="http://schemas.microsoft.com/office/powerpoint/2010/main" val="318797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style.rotation</p:attrName>
                                        </p:attrNameLst>
                                      </p:cBhvr>
                                      <p:tavLst>
                                        <p:tav tm="0">
                                          <p:val>
                                            <p:fltVal val="0"/>
                                          </p:val>
                                        </p:tav>
                                        <p:tav tm="100000">
                                          <p:val>
                                            <p:fltVal val="90"/>
                                          </p:val>
                                        </p:tav>
                                      </p:tavLst>
                                    </p:anim>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Is this a replacement?</a:t>
            </a:r>
            <a:endParaRPr lang="en-US" sz="36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3658" y="2667000"/>
            <a:ext cx="6650736" cy="2956560"/>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27474D12-9939-4D11-B012-CF6269ED10D0}" type="slidenum">
              <a:rPr lang="en-US" smtClean="0"/>
              <a:t>49</a:t>
            </a:fld>
            <a:endParaRPr lang="en-US"/>
          </a:p>
        </p:txBody>
      </p:sp>
    </p:spTree>
    <p:extLst>
      <p:ext uri="{BB962C8B-B14F-4D97-AF65-F5344CB8AC3E}">
        <p14:creationId xmlns:p14="http://schemas.microsoft.com/office/powerpoint/2010/main" val="39923834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Sometimes sheets were imperfectly printed or damaged</a:t>
            </a:r>
          </a:p>
          <a:p>
            <a:endParaRPr lang="en-US" dirty="0" smtClean="0"/>
          </a:p>
          <a:p>
            <a:r>
              <a:rPr lang="en-US" dirty="0" smtClean="0"/>
              <a:t>It was important to preserve the integrity of the serial number sequences</a:t>
            </a:r>
          </a:p>
          <a:p>
            <a:endParaRPr lang="en-US" dirty="0" smtClean="0"/>
          </a:p>
          <a:p>
            <a:r>
              <a:rPr lang="en-US" dirty="0" smtClean="0"/>
              <a:t>Must make a perfect replacement, with serial numbers identical to the defective sheet</a:t>
            </a:r>
          </a:p>
          <a:p>
            <a:pPr marL="0" indent="0">
              <a:buNone/>
            </a:pPr>
            <a:endParaRPr lang="en-US" dirty="0"/>
          </a:p>
        </p:txBody>
      </p:sp>
      <p:sp>
        <p:nvSpPr>
          <p:cNvPr id="3" name="Title 2"/>
          <p:cNvSpPr>
            <a:spLocks noGrp="1"/>
          </p:cNvSpPr>
          <p:nvPr>
            <p:ph type="title"/>
          </p:nvPr>
        </p:nvSpPr>
        <p:spPr/>
        <p:txBody>
          <a:bodyPr/>
          <a:lstStyle/>
          <a:p>
            <a:r>
              <a:rPr lang="en-US" sz="3600" dirty="0" smtClean="0"/>
              <a:t>BEP:  Printer of Perfection</a:t>
            </a:r>
            <a:endParaRPr lang="en-US" sz="3600" dirty="0"/>
          </a:p>
        </p:txBody>
      </p:sp>
      <p:sp>
        <p:nvSpPr>
          <p:cNvPr id="4" name="Slide Number Placeholder 3"/>
          <p:cNvSpPr>
            <a:spLocks noGrp="1"/>
          </p:cNvSpPr>
          <p:nvPr>
            <p:ph type="sldNum" sz="quarter" idx="12"/>
          </p:nvPr>
        </p:nvSpPr>
        <p:spPr/>
        <p:txBody>
          <a:bodyPr/>
          <a:lstStyle/>
          <a:p>
            <a:fld id="{27474D12-9939-4D11-B012-CF6269ED10D0}" type="slidenum">
              <a:rPr lang="en-US" smtClean="0"/>
              <a:t>5</a:t>
            </a:fld>
            <a:endParaRPr lang="en-US"/>
          </a:p>
        </p:txBody>
      </p:sp>
    </p:spTree>
    <p:extLst>
      <p:ext uri="{BB962C8B-B14F-4D97-AF65-F5344CB8AC3E}">
        <p14:creationId xmlns:p14="http://schemas.microsoft.com/office/powerpoint/2010/main" val="180833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200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200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anim calcmode="lin" valueType="num">
                                      <p:cBhvr>
                                        <p:cTn id="2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Printed after conversion to new style fonts.</a:t>
            </a:r>
          </a:p>
          <a:p>
            <a:r>
              <a:rPr lang="en-US" dirty="0"/>
              <a:t>Has old style fonts.</a:t>
            </a:r>
          </a:p>
          <a:p>
            <a:endParaRPr lang="en-US" dirty="0"/>
          </a:p>
        </p:txBody>
      </p:sp>
      <p:sp>
        <p:nvSpPr>
          <p:cNvPr id="3" name="Title 2"/>
          <p:cNvSpPr>
            <a:spLocks noGrp="1"/>
          </p:cNvSpPr>
          <p:nvPr>
            <p:ph type="title"/>
          </p:nvPr>
        </p:nvSpPr>
        <p:spPr/>
        <p:txBody>
          <a:bodyPr/>
          <a:lstStyle/>
          <a:p>
            <a:r>
              <a:rPr lang="en-US" sz="3600" dirty="0" smtClean="0"/>
              <a:t>Yes!</a:t>
            </a:r>
            <a:endParaRPr lang="en-US" sz="3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910" y="3411416"/>
            <a:ext cx="6650736" cy="295656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27474D12-9939-4D11-B012-CF6269ED10D0}" type="slidenum">
              <a:rPr lang="en-US" smtClean="0"/>
              <a:t>50</a:t>
            </a:fld>
            <a:endParaRPr lang="en-US"/>
          </a:p>
        </p:txBody>
      </p:sp>
    </p:spTree>
    <p:extLst>
      <p:ext uri="{BB962C8B-B14F-4D97-AF65-F5344CB8AC3E}">
        <p14:creationId xmlns:p14="http://schemas.microsoft.com/office/powerpoint/2010/main" val="425252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3"/>
                                        </p:tgtEl>
                                      </p:cBhvr>
                                      <p:by x="150000" y="150000"/>
                                    </p:animScale>
                                  </p:childTnLst>
                                </p:cTn>
                              </p:par>
                            </p:childTnLst>
                          </p:cTn>
                        </p:par>
                        <p:par>
                          <p:cTn id="7" fill="hold">
                            <p:stCondLst>
                              <p:cond delay="2000"/>
                            </p:stCondLst>
                            <p:childTnLst>
                              <p:par>
                                <p:cTn id="8" presetID="26" presetClass="emph" presetSubtype="0" fill="hold" nodeType="afterEffect">
                                  <p:stCondLst>
                                    <p:cond delay="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Matching Run and Plate </a:t>
            </a:r>
            <a:r>
              <a:rPr lang="en-US" sz="3600" dirty="0"/>
              <a:t>P</a:t>
            </a:r>
            <a:r>
              <a:rPr lang="en-US" sz="3600" dirty="0" smtClean="0"/>
              <a:t>ositions</a:t>
            </a:r>
            <a:endParaRPr lang="en-US" sz="3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2286000"/>
            <a:ext cx="5767284" cy="2563738"/>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3748043"/>
            <a:ext cx="5867400" cy="2607326"/>
          </a:xfrm>
          <a:prstGeom prst="rect">
            <a:avLst/>
          </a:prstGeom>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27474D12-9939-4D11-B012-CF6269ED10D0}" type="slidenum">
              <a:rPr lang="en-US" smtClean="0"/>
              <a:t>51</a:t>
            </a:fld>
            <a:endParaRPr lang="en-US"/>
          </a:p>
        </p:txBody>
      </p:sp>
    </p:spTree>
    <p:extLst>
      <p:ext uri="{BB962C8B-B14F-4D97-AF65-F5344CB8AC3E}">
        <p14:creationId xmlns:p14="http://schemas.microsoft.com/office/powerpoint/2010/main" val="1732581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The Ultimate Replacement?</a:t>
            </a:r>
            <a:endParaRPr lang="en-US" sz="3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3137870"/>
            <a:ext cx="6666965" cy="3094616"/>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27474D12-9939-4D11-B012-CF6269ED10D0}" type="slidenum">
              <a:rPr lang="en-US" smtClean="0"/>
              <a:t>52</a:t>
            </a:fld>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799" y="2336650"/>
            <a:ext cx="3170787" cy="16024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76384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200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Is this a replacement?</a:t>
            </a:r>
            <a:endParaRPr lang="en-US" sz="36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578" y="2743200"/>
            <a:ext cx="7648358" cy="331774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0" y="2514600"/>
            <a:ext cx="3593336" cy="10012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Slide Number Placeholder 3"/>
          <p:cNvSpPr>
            <a:spLocks noGrp="1"/>
          </p:cNvSpPr>
          <p:nvPr>
            <p:ph type="sldNum" sz="quarter" idx="12"/>
          </p:nvPr>
        </p:nvSpPr>
        <p:spPr/>
        <p:txBody>
          <a:bodyPr/>
          <a:lstStyle/>
          <a:p>
            <a:fld id="{27474D12-9939-4D11-B012-CF6269ED10D0}" type="slidenum">
              <a:rPr lang="en-US" smtClean="0"/>
              <a:t>53</a:t>
            </a:fld>
            <a:endParaRPr lang="en-US"/>
          </a:p>
        </p:txBody>
      </p:sp>
    </p:spTree>
    <p:extLst>
      <p:ext uri="{BB962C8B-B14F-4D97-AF65-F5344CB8AC3E}">
        <p14:creationId xmlns:p14="http://schemas.microsoft.com/office/powerpoint/2010/main" val="235582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nodeType="afterEffect">
                                  <p:stCondLst>
                                    <p:cond delay="200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Printed after conversion to new style fonts</a:t>
            </a:r>
          </a:p>
          <a:p>
            <a:r>
              <a:rPr lang="en-US" dirty="0" smtClean="0"/>
              <a:t>Has old style fonts</a:t>
            </a:r>
          </a:p>
          <a:p>
            <a:r>
              <a:rPr lang="en-US" dirty="0"/>
              <a:t>S</a:t>
            </a:r>
            <a:r>
              <a:rPr lang="en-US" dirty="0" smtClean="0"/>
              <a:t>erial number is not out of range</a:t>
            </a:r>
          </a:p>
          <a:p>
            <a:pPr lvl="1"/>
            <a:r>
              <a:rPr lang="en-US" dirty="0" smtClean="0"/>
              <a:t>Printed from a 10-10-10-10 plate</a:t>
            </a:r>
          </a:p>
          <a:p>
            <a:pPr lvl="1"/>
            <a:r>
              <a:rPr lang="en-US" dirty="0" smtClean="0"/>
              <a:t>Introduced to Red Seals and Brown Backs in 1906</a:t>
            </a:r>
            <a:endParaRPr lang="en-US" dirty="0"/>
          </a:p>
        </p:txBody>
      </p:sp>
      <p:sp>
        <p:nvSpPr>
          <p:cNvPr id="3" name="Title 2"/>
          <p:cNvSpPr>
            <a:spLocks noGrp="1"/>
          </p:cNvSpPr>
          <p:nvPr>
            <p:ph type="title"/>
          </p:nvPr>
        </p:nvSpPr>
        <p:spPr/>
        <p:txBody>
          <a:bodyPr/>
          <a:lstStyle/>
          <a:p>
            <a:r>
              <a:rPr lang="en-US" sz="3600" dirty="0" smtClean="0"/>
              <a:t>Yes!</a:t>
            </a:r>
            <a:endParaRPr lang="en-US" sz="3600" dirty="0"/>
          </a:p>
        </p:txBody>
      </p:sp>
      <p:sp>
        <p:nvSpPr>
          <p:cNvPr id="4" name="Slide Number Placeholder 3"/>
          <p:cNvSpPr>
            <a:spLocks noGrp="1"/>
          </p:cNvSpPr>
          <p:nvPr>
            <p:ph type="sldNum" sz="quarter" idx="12"/>
          </p:nvPr>
        </p:nvSpPr>
        <p:spPr/>
        <p:txBody>
          <a:bodyPr/>
          <a:lstStyle/>
          <a:p>
            <a:fld id="{27474D12-9939-4D11-B012-CF6269ED10D0}" type="slidenum">
              <a:rPr lang="en-US" smtClean="0"/>
              <a:t>54</a:t>
            </a:fld>
            <a:endParaRPr lang="en-US"/>
          </a:p>
        </p:txBody>
      </p:sp>
    </p:spTree>
    <p:extLst>
      <p:ext uri="{BB962C8B-B14F-4D97-AF65-F5344CB8AC3E}">
        <p14:creationId xmlns:p14="http://schemas.microsoft.com/office/powerpoint/2010/main" val="86692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3020" y="568452"/>
            <a:ext cx="6537960" cy="5721096"/>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27474D12-9939-4D11-B012-CF6269ED10D0}" type="slidenum">
              <a:rPr lang="en-US" smtClean="0"/>
              <a:t>55</a:t>
            </a:fld>
            <a:endParaRPr lang="en-US"/>
          </a:p>
        </p:txBody>
      </p:sp>
    </p:spTree>
    <p:extLst>
      <p:ext uri="{BB962C8B-B14F-4D97-AF65-F5344CB8AC3E}">
        <p14:creationId xmlns:p14="http://schemas.microsoft.com/office/powerpoint/2010/main" val="261937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10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Can be misidentified</a:t>
            </a:r>
          </a:p>
          <a:p>
            <a:r>
              <a:rPr lang="en-US" dirty="0" smtClean="0"/>
              <a:t>To properly identify, a note must be printed after 1903</a:t>
            </a:r>
          </a:p>
          <a:p>
            <a:r>
              <a:rPr lang="en-US" dirty="0" smtClean="0"/>
              <a:t>Use this table:</a:t>
            </a:r>
          </a:p>
          <a:p>
            <a:endParaRPr lang="en-US" dirty="0"/>
          </a:p>
          <a:p>
            <a:endParaRPr lang="en-US" dirty="0"/>
          </a:p>
        </p:txBody>
      </p:sp>
      <p:sp>
        <p:nvSpPr>
          <p:cNvPr id="3" name="Title 2"/>
          <p:cNvSpPr>
            <a:spLocks noGrp="1"/>
          </p:cNvSpPr>
          <p:nvPr>
            <p:ph type="title"/>
          </p:nvPr>
        </p:nvSpPr>
        <p:spPr/>
        <p:txBody>
          <a:bodyPr/>
          <a:lstStyle/>
          <a:p>
            <a:r>
              <a:rPr lang="en-US" sz="3600" dirty="0" smtClean="0"/>
              <a:t>1902 Red Seals</a:t>
            </a:r>
            <a:endParaRPr lang="en-US" sz="3600" dirty="0"/>
          </a:p>
        </p:txBody>
      </p:sp>
      <p:graphicFrame>
        <p:nvGraphicFramePr>
          <p:cNvPr id="5" name="Table 4"/>
          <p:cNvGraphicFramePr>
            <a:graphicFrameLocks noGrp="1"/>
          </p:cNvGraphicFramePr>
          <p:nvPr>
            <p:extLst>
              <p:ext uri="{D42A27DB-BD31-4B8C-83A1-F6EECF244321}">
                <p14:modId xmlns:p14="http://schemas.microsoft.com/office/powerpoint/2010/main" val="2502021346"/>
              </p:ext>
            </p:extLst>
          </p:nvPr>
        </p:nvGraphicFramePr>
        <p:xfrm>
          <a:off x="1524000" y="4191000"/>
          <a:ext cx="6096000" cy="1854200"/>
        </p:xfrm>
        <a:graphic>
          <a:graphicData uri="http://schemas.openxmlformats.org/drawingml/2006/table">
            <a:tbl>
              <a:tblPr firstRow="1" bandRow="1">
                <a:tableStyleId>{5C22544A-7EE6-4342-B048-85BDC9FD1C3A}</a:tableStyleId>
              </a:tblPr>
              <a:tblGrid>
                <a:gridCol w="3048000"/>
                <a:gridCol w="3048000"/>
              </a:tblGrid>
              <a:tr h="370840">
                <a:tc>
                  <a:txBody>
                    <a:bodyPr/>
                    <a:lstStyle/>
                    <a:p>
                      <a:r>
                        <a:rPr lang="en-US" dirty="0" smtClean="0"/>
                        <a:t>Plate Layout</a:t>
                      </a:r>
                      <a:endParaRPr lang="en-US" dirty="0"/>
                    </a:p>
                  </a:txBody>
                  <a:tcPr/>
                </a:tc>
                <a:tc>
                  <a:txBody>
                    <a:bodyPr/>
                    <a:lstStyle/>
                    <a:p>
                      <a:r>
                        <a:rPr lang="en-US" dirty="0" smtClean="0"/>
                        <a:t>Serial Number</a:t>
                      </a:r>
                      <a:endParaRPr lang="en-US" dirty="0"/>
                    </a:p>
                  </a:txBody>
                  <a:tcPr/>
                </a:tc>
              </a:tr>
              <a:tr h="370840">
                <a:tc>
                  <a:txBody>
                    <a:bodyPr/>
                    <a:lstStyle/>
                    <a:p>
                      <a:r>
                        <a:rPr lang="en-US" dirty="0" smtClean="0"/>
                        <a:t>5-5-5-5</a:t>
                      </a:r>
                      <a:endParaRPr lang="en-US" dirty="0"/>
                    </a:p>
                  </a:txBody>
                  <a:tcPr/>
                </a:tc>
                <a:tc>
                  <a:txBody>
                    <a:bodyPr/>
                    <a:lstStyle/>
                    <a:p>
                      <a:r>
                        <a:rPr lang="en-US" sz="1800" kern="1200" dirty="0" smtClean="0">
                          <a:solidFill>
                            <a:schemeClr val="dk1"/>
                          </a:solidFill>
                          <a:effectLst/>
                          <a:latin typeface="+mn-lt"/>
                          <a:ea typeface="+mn-ea"/>
                          <a:cs typeface="+mn-cs"/>
                        </a:rPr>
                        <a:t>A530328</a:t>
                      </a:r>
                      <a:endParaRPr lang="en-US" dirty="0"/>
                    </a:p>
                  </a:txBody>
                  <a:tcPr/>
                </a:tc>
              </a:tr>
              <a:tr h="370840">
                <a:tc>
                  <a:txBody>
                    <a:bodyPr/>
                    <a:lstStyle/>
                    <a:p>
                      <a:r>
                        <a:rPr lang="en-US" dirty="0" smtClean="0"/>
                        <a:t>10-10-10-10</a:t>
                      </a:r>
                      <a:endParaRPr lang="en-US" dirty="0"/>
                    </a:p>
                  </a:txBody>
                  <a:tcPr/>
                </a:tc>
                <a:tc>
                  <a:txBody>
                    <a:bodyPr/>
                    <a:lstStyle/>
                    <a:p>
                      <a:r>
                        <a:rPr lang="en-US" sz="1800" kern="1200" dirty="0" smtClean="0">
                          <a:solidFill>
                            <a:schemeClr val="dk1"/>
                          </a:solidFill>
                          <a:effectLst/>
                          <a:latin typeface="+mn-lt"/>
                          <a:ea typeface="+mn-ea"/>
                          <a:cs typeface="+mn-cs"/>
                        </a:rPr>
                        <a:t>all qualify</a:t>
                      </a:r>
                      <a:endParaRPr lang="en-US" dirty="0"/>
                    </a:p>
                  </a:txBody>
                  <a:tcPr/>
                </a:tc>
              </a:tr>
              <a:tr h="370840">
                <a:tc>
                  <a:txBody>
                    <a:bodyPr/>
                    <a:lstStyle/>
                    <a:p>
                      <a:r>
                        <a:rPr lang="en-US" dirty="0" smtClean="0"/>
                        <a:t>10-10-10-20</a:t>
                      </a:r>
                      <a:endParaRPr lang="en-US" dirty="0"/>
                    </a:p>
                  </a:txBody>
                  <a:tcPr/>
                </a:tc>
                <a:tc>
                  <a:txBody>
                    <a:bodyPr/>
                    <a:lstStyle/>
                    <a:p>
                      <a:r>
                        <a:rPr lang="en-US" sz="1800" kern="1200" dirty="0" smtClean="0">
                          <a:solidFill>
                            <a:schemeClr val="dk1"/>
                          </a:solidFill>
                          <a:effectLst/>
                          <a:latin typeface="+mn-lt"/>
                          <a:ea typeface="+mn-ea"/>
                          <a:cs typeface="+mn-cs"/>
                        </a:rPr>
                        <a:t>B241777</a:t>
                      </a:r>
                      <a:endParaRPr lang="en-US" dirty="0"/>
                    </a:p>
                  </a:txBody>
                  <a:tcPr/>
                </a:tc>
              </a:tr>
              <a:tr h="370840">
                <a:tc>
                  <a:txBody>
                    <a:bodyPr/>
                    <a:lstStyle/>
                    <a:p>
                      <a:r>
                        <a:rPr lang="en-US" dirty="0" smtClean="0"/>
                        <a:t>50-100</a:t>
                      </a:r>
                      <a:endParaRPr lang="en-US" dirty="0"/>
                    </a:p>
                  </a:txBody>
                  <a:tcPr/>
                </a:tc>
                <a:tc>
                  <a:txBody>
                    <a:bodyPr/>
                    <a:lstStyle/>
                    <a:p>
                      <a:r>
                        <a:rPr lang="en-US" sz="1800" kern="1200" dirty="0" smtClean="0">
                          <a:solidFill>
                            <a:schemeClr val="dk1"/>
                          </a:solidFill>
                          <a:effectLst/>
                          <a:latin typeface="+mn-lt"/>
                          <a:ea typeface="+mn-ea"/>
                          <a:cs typeface="+mn-cs"/>
                        </a:rPr>
                        <a:t>A92661</a:t>
                      </a:r>
                      <a:endParaRPr lang="en-US" dirty="0"/>
                    </a:p>
                  </a:txBody>
                  <a:tcPr/>
                </a:tc>
              </a:tr>
            </a:tbl>
          </a:graphicData>
        </a:graphic>
      </p:graphicFrame>
      <p:sp>
        <p:nvSpPr>
          <p:cNvPr id="4" name="Slide Number Placeholder 3"/>
          <p:cNvSpPr>
            <a:spLocks noGrp="1"/>
          </p:cNvSpPr>
          <p:nvPr>
            <p:ph type="sldNum" sz="quarter" idx="12"/>
          </p:nvPr>
        </p:nvSpPr>
        <p:spPr/>
        <p:txBody>
          <a:bodyPr/>
          <a:lstStyle/>
          <a:p>
            <a:fld id="{27474D12-9939-4D11-B012-CF6269ED10D0}" type="slidenum">
              <a:rPr lang="en-US" smtClean="0"/>
              <a:t>56</a:t>
            </a:fld>
            <a:endParaRPr lang="en-US"/>
          </a:p>
        </p:txBody>
      </p:sp>
    </p:spTree>
    <p:extLst>
      <p:ext uri="{BB962C8B-B14F-4D97-AF65-F5344CB8AC3E}">
        <p14:creationId xmlns:p14="http://schemas.microsoft.com/office/powerpoint/2010/main" val="1047597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Is this a replacement?</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539525"/>
            <a:ext cx="7162800" cy="3215623"/>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27474D12-9939-4D11-B012-CF6269ED10D0}" type="slidenum">
              <a:rPr lang="en-US" smtClean="0"/>
              <a:t>57</a:t>
            </a:fld>
            <a:endParaRPr lang="en-US"/>
          </a:p>
        </p:txBody>
      </p:sp>
    </p:spTree>
    <p:extLst>
      <p:ext uri="{BB962C8B-B14F-4D97-AF65-F5344CB8AC3E}">
        <p14:creationId xmlns:p14="http://schemas.microsoft.com/office/powerpoint/2010/main" val="39923834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Treasury serial predates the changeover</a:t>
            </a:r>
          </a:p>
          <a:p>
            <a:endParaRPr lang="en-US" dirty="0" smtClean="0"/>
          </a:p>
        </p:txBody>
      </p:sp>
      <p:sp>
        <p:nvSpPr>
          <p:cNvPr id="3" name="Title 2"/>
          <p:cNvSpPr>
            <a:spLocks noGrp="1"/>
          </p:cNvSpPr>
          <p:nvPr>
            <p:ph type="title"/>
          </p:nvPr>
        </p:nvSpPr>
        <p:spPr/>
        <p:txBody>
          <a:bodyPr/>
          <a:lstStyle/>
          <a:p>
            <a:r>
              <a:rPr lang="en-US" sz="3600" dirty="0" smtClean="0"/>
              <a:t>No.</a:t>
            </a:r>
            <a:endParaRPr lang="en-US" sz="3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981" y="3048000"/>
            <a:ext cx="7162800" cy="3215623"/>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27474D12-9939-4D11-B012-CF6269ED10D0}" type="slidenum">
              <a:rPr lang="en-US" smtClean="0"/>
              <a:t>58</a:t>
            </a:fld>
            <a:endParaRPr lang="en-US"/>
          </a:p>
        </p:txBody>
      </p:sp>
    </p:spTree>
    <p:extLst>
      <p:ext uri="{BB962C8B-B14F-4D97-AF65-F5344CB8AC3E}">
        <p14:creationId xmlns:p14="http://schemas.microsoft.com/office/powerpoint/2010/main" val="156605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style.rotation</p:attrName>
                                        </p:attrNameLst>
                                      </p:cBhvr>
                                      <p:tavLst>
                                        <p:tav tm="0">
                                          <p:val>
                                            <p:fltVal val="0"/>
                                          </p:val>
                                        </p:tav>
                                        <p:tav tm="100000">
                                          <p:val>
                                            <p:fltVal val="90"/>
                                          </p:val>
                                        </p:tav>
                                      </p:tavLst>
                                    </p:anim>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Is this a replacement?</a:t>
            </a:r>
            <a:endParaRPr lang="en-US" sz="36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2652252"/>
            <a:ext cx="7331500" cy="312420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27474D12-9939-4D11-B012-CF6269ED10D0}" type="slidenum">
              <a:rPr lang="en-US" smtClean="0"/>
              <a:t>59</a:t>
            </a:fld>
            <a:endParaRPr lang="en-US"/>
          </a:p>
        </p:txBody>
      </p:sp>
    </p:spTree>
    <p:extLst>
      <p:ext uri="{BB962C8B-B14F-4D97-AF65-F5344CB8AC3E}">
        <p14:creationId xmlns:p14="http://schemas.microsoft.com/office/powerpoint/2010/main" val="39923834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Foot activated numbering machines</a:t>
            </a:r>
          </a:p>
          <a:p>
            <a:endParaRPr lang="en-US" dirty="0" smtClean="0"/>
          </a:p>
          <a:p>
            <a:r>
              <a:rPr lang="en-US" dirty="0" smtClean="0"/>
              <a:t>Single action - impressed one number at a time</a:t>
            </a:r>
          </a:p>
          <a:p>
            <a:endParaRPr lang="en-US" dirty="0" smtClean="0"/>
          </a:p>
          <a:p>
            <a:r>
              <a:rPr lang="en-US" dirty="0" smtClean="0"/>
              <a:t>Designed and made in-house</a:t>
            </a:r>
          </a:p>
          <a:p>
            <a:pPr lvl="1"/>
            <a:r>
              <a:rPr lang="en-US" dirty="0" smtClean="0"/>
              <a:t>Patented in 1874 by BEP employee James D. Smith</a:t>
            </a:r>
            <a:endParaRPr lang="en-US" dirty="0"/>
          </a:p>
        </p:txBody>
      </p:sp>
      <p:sp>
        <p:nvSpPr>
          <p:cNvPr id="3" name="Title 2"/>
          <p:cNvSpPr>
            <a:spLocks noGrp="1"/>
          </p:cNvSpPr>
          <p:nvPr>
            <p:ph type="title"/>
          </p:nvPr>
        </p:nvSpPr>
        <p:spPr>
          <a:xfrm>
            <a:off x="533400" y="570156"/>
            <a:ext cx="8077200" cy="1054250"/>
          </a:xfrm>
        </p:spPr>
        <p:txBody>
          <a:bodyPr/>
          <a:lstStyle/>
          <a:p>
            <a:r>
              <a:rPr lang="en-US" sz="3600" dirty="0" smtClean="0"/>
              <a:t>Numbering </a:t>
            </a:r>
            <a:r>
              <a:rPr lang="en-US" sz="3600" dirty="0"/>
              <a:t>T</a:t>
            </a:r>
            <a:r>
              <a:rPr lang="en-US" sz="3600" dirty="0" smtClean="0"/>
              <a:t>echnology at BEP</a:t>
            </a:r>
            <a:endParaRPr lang="en-US" sz="3600" dirty="0"/>
          </a:p>
        </p:txBody>
      </p:sp>
      <p:sp>
        <p:nvSpPr>
          <p:cNvPr id="4" name="Slide Number Placeholder 3"/>
          <p:cNvSpPr>
            <a:spLocks noGrp="1"/>
          </p:cNvSpPr>
          <p:nvPr>
            <p:ph type="sldNum" sz="quarter" idx="12"/>
          </p:nvPr>
        </p:nvSpPr>
        <p:spPr/>
        <p:txBody>
          <a:bodyPr/>
          <a:lstStyle/>
          <a:p>
            <a:fld id="{27474D12-9939-4D11-B012-CF6269ED10D0}" type="slidenum">
              <a:rPr lang="en-US" smtClean="0"/>
              <a:t>6</a:t>
            </a:fld>
            <a:endParaRPr lang="en-US"/>
          </a:p>
        </p:txBody>
      </p:sp>
    </p:spTree>
    <p:extLst>
      <p:ext uri="{BB962C8B-B14F-4D97-AF65-F5344CB8AC3E}">
        <p14:creationId xmlns:p14="http://schemas.microsoft.com/office/powerpoint/2010/main" val="33488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200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42" presetClass="entr" presetSubtype="0" fill="hold" nodeType="afterEffect">
                                  <p:stCondLst>
                                    <p:cond delay="200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anim calcmode="lin" valueType="num">
                                      <p:cBhvr>
                                        <p:cTn id="2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8000"/>
                            </p:stCondLst>
                            <p:childTnLst>
                              <p:par>
                                <p:cTn id="23" presetID="42" presetClass="entr" presetSubtype="0" fill="hold" nodeType="after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fade">
                                      <p:cBhvr>
                                        <p:cTn id="25" dur="1000"/>
                                        <p:tgtEl>
                                          <p:spTgt spid="2">
                                            <p:txEl>
                                              <p:pRg st="5" end="5"/>
                                            </p:txEl>
                                          </p:spTgt>
                                        </p:tgtEl>
                                      </p:cBhvr>
                                    </p:animEffect>
                                    <p:anim calcmode="lin" valueType="num">
                                      <p:cBhvr>
                                        <p:cTn id="2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Printed after 1903.</a:t>
            </a:r>
          </a:p>
          <a:p>
            <a:r>
              <a:rPr lang="en-US" dirty="0" smtClean="0"/>
              <a:t>Has old style fonts.</a:t>
            </a:r>
          </a:p>
          <a:p>
            <a:endParaRPr lang="en-US" dirty="0" smtClean="0"/>
          </a:p>
        </p:txBody>
      </p:sp>
      <p:sp>
        <p:nvSpPr>
          <p:cNvPr id="3" name="Title 2"/>
          <p:cNvSpPr>
            <a:spLocks noGrp="1"/>
          </p:cNvSpPr>
          <p:nvPr>
            <p:ph type="title"/>
          </p:nvPr>
        </p:nvSpPr>
        <p:spPr/>
        <p:txBody>
          <a:bodyPr/>
          <a:lstStyle/>
          <a:p>
            <a:r>
              <a:rPr lang="en-US" sz="3600" dirty="0" smtClean="0"/>
              <a:t>Yes!</a:t>
            </a:r>
            <a:endParaRPr lang="en-US" sz="3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3276600"/>
            <a:ext cx="7331500" cy="312420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27474D12-9939-4D11-B012-CF6269ED10D0}" type="slidenum">
              <a:rPr lang="en-US" smtClean="0"/>
              <a:t>60</a:t>
            </a:fld>
            <a:endParaRPr lang="en-US"/>
          </a:p>
        </p:txBody>
      </p:sp>
    </p:spTree>
    <p:extLst>
      <p:ext uri="{BB962C8B-B14F-4D97-AF65-F5344CB8AC3E}">
        <p14:creationId xmlns:p14="http://schemas.microsoft.com/office/powerpoint/2010/main" val="313086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3"/>
                                        </p:tgtEl>
                                      </p:cBhvr>
                                      <p:by x="150000" y="150000"/>
                                    </p:animScale>
                                  </p:childTnLst>
                                </p:cTn>
                              </p:par>
                            </p:childTnLst>
                          </p:cTn>
                        </p:par>
                        <p:par>
                          <p:cTn id="7" fill="hold">
                            <p:stCondLst>
                              <p:cond delay="2000"/>
                            </p:stCondLst>
                            <p:childTnLst>
                              <p:par>
                                <p:cTn id="8" presetID="26" presetClass="emph" presetSubtype="0" fill="hold" nodeType="afterEffect">
                                  <p:stCondLst>
                                    <p:cond delay="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143000"/>
            <a:ext cx="6775704" cy="285597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2286000"/>
            <a:ext cx="6680588" cy="2846824"/>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27474D12-9939-4D11-B012-CF6269ED10D0}" type="slidenum">
              <a:rPr lang="en-US" smtClean="0"/>
              <a:t>61</a:t>
            </a:fld>
            <a:endParaRPr lang="en-US"/>
          </a:p>
        </p:txBody>
      </p:sp>
    </p:spTree>
    <p:extLst>
      <p:ext uri="{BB962C8B-B14F-4D97-AF65-F5344CB8AC3E}">
        <p14:creationId xmlns:p14="http://schemas.microsoft.com/office/powerpoint/2010/main" val="106356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Started in 1908 and ended in 1915</a:t>
            </a:r>
          </a:p>
          <a:p>
            <a:pPr lvl="1"/>
            <a:r>
              <a:rPr lang="en-US" dirty="0" smtClean="0"/>
              <a:t>Therefore, no serial number conditions.</a:t>
            </a:r>
            <a:endParaRPr lang="en-US" dirty="0"/>
          </a:p>
          <a:p>
            <a:endParaRPr lang="en-US" dirty="0"/>
          </a:p>
        </p:txBody>
      </p:sp>
      <p:sp>
        <p:nvSpPr>
          <p:cNvPr id="3" name="Title 2"/>
          <p:cNvSpPr>
            <a:spLocks noGrp="1"/>
          </p:cNvSpPr>
          <p:nvPr>
            <p:ph type="title"/>
          </p:nvPr>
        </p:nvSpPr>
        <p:spPr/>
        <p:txBody>
          <a:bodyPr/>
          <a:lstStyle/>
          <a:p>
            <a:r>
              <a:rPr lang="en-US" sz="3600" dirty="0" smtClean="0"/>
              <a:t>1882 Date Backs</a:t>
            </a:r>
            <a:endParaRPr lang="en-US" sz="3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3352800"/>
            <a:ext cx="6858000" cy="2977313"/>
          </a:xfrm>
          <a:prstGeom prst="rect">
            <a:avLst/>
          </a:prstGeom>
          <a:effectLst>
            <a:outerShdw blurRad="50800" dist="38100" dir="2700000" algn="tl" rotWithShape="0">
              <a:prstClr val="black">
                <a:alpha val="40000"/>
              </a:prstClr>
            </a:outerShdw>
          </a:effectLst>
        </p:spPr>
      </p:pic>
      <p:sp>
        <p:nvSpPr>
          <p:cNvPr id="4" name="Slide Number Placeholder 3"/>
          <p:cNvSpPr>
            <a:spLocks noGrp="1"/>
          </p:cNvSpPr>
          <p:nvPr>
            <p:ph type="sldNum" sz="quarter" idx="12"/>
          </p:nvPr>
        </p:nvSpPr>
        <p:spPr/>
        <p:txBody>
          <a:bodyPr/>
          <a:lstStyle/>
          <a:p>
            <a:fld id="{27474D12-9939-4D11-B012-CF6269ED10D0}" type="slidenum">
              <a:rPr lang="en-US" smtClean="0"/>
              <a:t>62</a:t>
            </a:fld>
            <a:endParaRPr lang="en-US"/>
          </a:p>
        </p:txBody>
      </p:sp>
    </p:spTree>
    <p:extLst>
      <p:ext uri="{BB962C8B-B14F-4D97-AF65-F5344CB8AC3E}">
        <p14:creationId xmlns:p14="http://schemas.microsoft.com/office/powerpoint/2010/main" val="64093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762000"/>
            <a:ext cx="6422242" cy="2852737"/>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1981200"/>
            <a:ext cx="6553200" cy="2844988"/>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5181600"/>
            <a:ext cx="2714625" cy="819150"/>
          </a:xfrm>
          <a:prstGeom prst="rect">
            <a:avLst/>
          </a:prstGeom>
          <a:effectLst>
            <a:outerShdw blurRad="50800" dist="38100" dir="2700000" algn="tl" rotWithShape="0">
              <a:prstClr val="black">
                <a:alpha val="40000"/>
              </a:prstClr>
            </a:outerShdw>
          </a:effectLst>
        </p:spPr>
      </p:pic>
      <p:sp>
        <p:nvSpPr>
          <p:cNvPr id="3" name="Slide Number Placeholder 2"/>
          <p:cNvSpPr>
            <a:spLocks noGrp="1"/>
          </p:cNvSpPr>
          <p:nvPr>
            <p:ph type="sldNum" sz="quarter" idx="12"/>
          </p:nvPr>
        </p:nvSpPr>
        <p:spPr/>
        <p:txBody>
          <a:bodyPr/>
          <a:lstStyle/>
          <a:p>
            <a:fld id="{27474D12-9939-4D11-B012-CF6269ED10D0}" type="slidenum">
              <a:rPr lang="en-US" smtClean="0"/>
              <a:t>63</a:t>
            </a:fld>
            <a:endParaRPr lang="en-US"/>
          </a:p>
        </p:txBody>
      </p:sp>
    </p:spTree>
    <p:extLst>
      <p:ext uri="{BB962C8B-B14F-4D97-AF65-F5344CB8AC3E}">
        <p14:creationId xmlns:p14="http://schemas.microsoft.com/office/powerpoint/2010/main" val="170995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Started in 1908 and ended in 1915</a:t>
            </a:r>
          </a:p>
          <a:p>
            <a:pPr lvl="1"/>
            <a:r>
              <a:rPr lang="en-US" dirty="0" smtClean="0"/>
              <a:t>Therefore, no serial number conditions.</a:t>
            </a:r>
            <a:endParaRPr lang="en-US" dirty="0"/>
          </a:p>
          <a:p>
            <a:endParaRPr lang="en-US" dirty="0"/>
          </a:p>
        </p:txBody>
      </p:sp>
      <p:sp>
        <p:nvSpPr>
          <p:cNvPr id="3" name="Title 2"/>
          <p:cNvSpPr>
            <a:spLocks noGrp="1"/>
          </p:cNvSpPr>
          <p:nvPr>
            <p:ph type="title"/>
          </p:nvPr>
        </p:nvSpPr>
        <p:spPr/>
        <p:txBody>
          <a:bodyPr/>
          <a:lstStyle/>
          <a:p>
            <a:r>
              <a:rPr lang="en-US" sz="3600" dirty="0" smtClean="0"/>
              <a:t>1902 Date Backs</a:t>
            </a:r>
            <a:endParaRPr lang="en-US" sz="3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3352800"/>
            <a:ext cx="6842760" cy="2910840"/>
          </a:xfrm>
          <a:prstGeom prst="rect">
            <a:avLst/>
          </a:prstGeom>
          <a:effectLst>
            <a:outerShdw blurRad="50800" dist="38100" dir="2700000" algn="tl" rotWithShape="0">
              <a:prstClr val="black">
                <a:alpha val="40000"/>
              </a:prstClr>
            </a:outerShdw>
          </a:effectLst>
        </p:spPr>
      </p:pic>
      <p:sp>
        <p:nvSpPr>
          <p:cNvPr id="4" name="Slide Number Placeholder 3"/>
          <p:cNvSpPr>
            <a:spLocks noGrp="1"/>
          </p:cNvSpPr>
          <p:nvPr>
            <p:ph type="sldNum" sz="quarter" idx="12"/>
          </p:nvPr>
        </p:nvSpPr>
        <p:spPr/>
        <p:txBody>
          <a:bodyPr/>
          <a:lstStyle/>
          <a:p>
            <a:fld id="{27474D12-9939-4D11-B012-CF6269ED10D0}" type="slidenum">
              <a:rPr lang="en-US" smtClean="0"/>
              <a:t>64</a:t>
            </a:fld>
            <a:endParaRPr lang="en-US"/>
          </a:p>
        </p:txBody>
      </p:sp>
    </p:spTree>
    <p:extLst>
      <p:ext uri="{BB962C8B-B14F-4D97-AF65-F5344CB8AC3E}">
        <p14:creationId xmlns:p14="http://schemas.microsoft.com/office/powerpoint/2010/main" val="275611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533400"/>
            <a:ext cx="7543800" cy="3681374"/>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201" y="1524000"/>
            <a:ext cx="6381403" cy="3581400"/>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1887" y="5257800"/>
            <a:ext cx="2513744" cy="592836"/>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1887" y="5850636"/>
            <a:ext cx="2513744" cy="609600"/>
          </a:xfrm>
          <a:prstGeom prst="rect">
            <a:avLst/>
          </a:prstGeom>
        </p:spPr>
      </p:pic>
      <p:sp>
        <p:nvSpPr>
          <p:cNvPr id="6" name="Slide Number Placeholder 5"/>
          <p:cNvSpPr>
            <a:spLocks noGrp="1"/>
          </p:cNvSpPr>
          <p:nvPr>
            <p:ph type="sldNum" sz="quarter" idx="12"/>
          </p:nvPr>
        </p:nvSpPr>
        <p:spPr/>
        <p:txBody>
          <a:bodyPr/>
          <a:lstStyle/>
          <a:p>
            <a:fld id="{27474D12-9939-4D11-B012-CF6269ED10D0}" type="slidenum">
              <a:rPr lang="en-US" smtClean="0"/>
              <a:t>65</a:t>
            </a:fld>
            <a:endParaRPr lang="en-US"/>
          </a:p>
        </p:txBody>
      </p:sp>
    </p:spTree>
    <p:extLst>
      <p:ext uri="{BB962C8B-B14F-4D97-AF65-F5344CB8AC3E}">
        <p14:creationId xmlns:p14="http://schemas.microsoft.com/office/powerpoint/2010/main" val="384789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Started in 1915</a:t>
            </a:r>
          </a:p>
          <a:p>
            <a:pPr lvl="1"/>
            <a:r>
              <a:rPr lang="en-US" dirty="0" smtClean="0"/>
              <a:t>Therefore, no serial number conditions.</a:t>
            </a:r>
            <a:endParaRPr lang="en-US" dirty="0"/>
          </a:p>
          <a:p>
            <a:endParaRPr lang="en-US" dirty="0"/>
          </a:p>
        </p:txBody>
      </p:sp>
      <p:sp>
        <p:nvSpPr>
          <p:cNvPr id="3" name="Title 2"/>
          <p:cNvSpPr>
            <a:spLocks noGrp="1"/>
          </p:cNvSpPr>
          <p:nvPr>
            <p:ph type="title"/>
          </p:nvPr>
        </p:nvSpPr>
        <p:spPr/>
        <p:txBody>
          <a:bodyPr/>
          <a:lstStyle/>
          <a:p>
            <a:r>
              <a:rPr lang="en-US" sz="3600" dirty="0" smtClean="0"/>
              <a:t>1882 Value Backs</a:t>
            </a:r>
            <a:endParaRPr lang="en-US" sz="3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450077"/>
            <a:ext cx="6586728" cy="291084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27474D12-9939-4D11-B012-CF6269ED10D0}" type="slidenum">
              <a:rPr lang="en-US" smtClean="0"/>
              <a:t>66</a:t>
            </a:fld>
            <a:endParaRPr lang="en-US"/>
          </a:p>
        </p:txBody>
      </p:sp>
    </p:spTree>
    <p:extLst>
      <p:ext uri="{BB962C8B-B14F-4D97-AF65-F5344CB8AC3E}">
        <p14:creationId xmlns:p14="http://schemas.microsoft.com/office/powerpoint/2010/main" val="44362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Started in 1915</a:t>
            </a:r>
          </a:p>
          <a:p>
            <a:pPr lvl="1"/>
            <a:r>
              <a:rPr lang="en-US" dirty="0" smtClean="0"/>
              <a:t>Therefore, no serial number conditions.</a:t>
            </a:r>
            <a:endParaRPr lang="en-US" dirty="0"/>
          </a:p>
          <a:p>
            <a:endParaRPr lang="en-US" dirty="0"/>
          </a:p>
        </p:txBody>
      </p:sp>
      <p:sp>
        <p:nvSpPr>
          <p:cNvPr id="3" name="Title 2"/>
          <p:cNvSpPr>
            <a:spLocks noGrp="1"/>
          </p:cNvSpPr>
          <p:nvPr>
            <p:ph type="title"/>
          </p:nvPr>
        </p:nvSpPr>
        <p:spPr/>
        <p:txBody>
          <a:bodyPr/>
          <a:lstStyle/>
          <a:p>
            <a:r>
              <a:rPr lang="en-US" sz="3600" dirty="0" smtClean="0"/>
              <a:t>1902 Plain Backs</a:t>
            </a:r>
            <a:endParaRPr lang="en-US" sz="3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3276600"/>
            <a:ext cx="6757416" cy="2913888"/>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27474D12-9939-4D11-B012-CF6269ED10D0}" type="slidenum">
              <a:rPr lang="en-US" smtClean="0"/>
              <a:t>67</a:t>
            </a:fld>
            <a:endParaRPr lang="en-US"/>
          </a:p>
        </p:txBody>
      </p:sp>
    </p:spTree>
    <p:extLst>
      <p:ext uri="{BB962C8B-B14F-4D97-AF65-F5344CB8AC3E}">
        <p14:creationId xmlns:p14="http://schemas.microsoft.com/office/powerpoint/2010/main" val="209974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Something different with fonts on some Plain Backs</a:t>
            </a:r>
          </a:p>
          <a:p>
            <a:pPr lvl="1"/>
            <a:r>
              <a:rPr lang="en-US" dirty="0" smtClean="0"/>
              <a:t>Some are “hybrid” with characteristics of old and new</a:t>
            </a:r>
            <a:endParaRPr lang="en-US" dirty="0"/>
          </a:p>
          <a:p>
            <a:endParaRPr lang="en-US" dirty="0"/>
          </a:p>
        </p:txBody>
      </p:sp>
      <p:sp>
        <p:nvSpPr>
          <p:cNvPr id="3" name="Title 2"/>
          <p:cNvSpPr>
            <a:spLocks noGrp="1"/>
          </p:cNvSpPr>
          <p:nvPr>
            <p:ph type="title"/>
          </p:nvPr>
        </p:nvSpPr>
        <p:spPr/>
        <p:txBody>
          <a:bodyPr/>
          <a:lstStyle/>
          <a:p>
            <a:r>
              <a:rPr lang="en-US" sz="3600" dirty="0" smtClean="0"/>
              <a:t>1902 Plain Backs</a:t>
            </a:r>
            <a:endParaRPr lang="en-US" sz="3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3352800"/>
            <a:ext cx="6842760" cy="294132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27474D12-9939-4D11-B012-CF6269ED10D0}" type="slidenum">
              <a:rPr lang="en-US" smtClean="0"/>
              <a:t>68</a:t>
            </a:fld>
            <a:endParaRPr lang="en-US"/>
          </a:p>
        </p:txBody>
      </p:sp>
    </p:spTree>
    <p:extLst>
      <p:ext uri="{BB962C8B-B14F-4D97-AF65-F5344CB8AC3E}">
        <p14:creationId xmlns:p14="http://schemas.microsoft.com/office/powerpoint/2010/main" val="100718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Latest $5 observed is from V-D Block</a:t>
            </a:r>
          </a:p>
          <a:p>
            <a:r>
              <a:rPr lang="en-US" dirty="0" smtClean="0"/>
              <a:t>Latest $10-$20 observed is from X-D Block</a:t>
            </a:r>
          </a:p>
          <a:p>
            <a:endParaRPr lang="en-US" dirty="0"/>
          </a:p>
          <a:p>
            <a:r>
              <a:rPr lang="en-US" dirty="0" smtClean="0"/>
              <a:t>Both produced in 1920</a:t>
            </a:r>
            <a:endParaRPr lang="en-US" dirty="0"/>
          </a:p>
          <a:p>
            <a:endParaRPr lang="en-US" dirty="0"/>
          </a:p>
        </p:txBody>
      </p:sp>
      <p:sp>
        <p:nvSpPr>
          <p:cNvPr id="3" name="Title 2"/>
          <p:cNvSpPr>
            <a:spLocks noGrp="1"/>
          </p:cNvSpPr>
          <p:nvPr>
            <p:ph type="title"/>
          </p:nvPr>
        </p:nvSpPr>
        <p:spPr/>
        <p:txBody>
          <a:bodyPr/>
          <a:lstStyle/>
          <a:p>
            <a:r>
              <a:rPr lang="en-US" sz="3600" dirty="0" smtClean="0"/>
              <a:t>1902 Plain Backs</a:t>
            </a:r>
            <a:endParaRPr lang="en-US" sz="3600" dirty="0"/>
          </a:p>
        </p:txBody>
      </p:sp>
      <p:sp>
        <p:nvSpPr>
          <p:cNvPr id="4" name="Slide Number Placeholder 3"/>
          <p:cNvSpPr>
            <a:spLocks noGrp="1"/>
          </p:cNvSpPr>
          <p:nvPr>
            <p:ph type="sldNum" sz="quarter" idx="12"/>
          </p:nvPr>
        </p:nvSpPr>
        <p:spPr/>
        <p:txBody>
          <a:bodyPr/>
          <a:lstStyle/>
          <a:p>
            <a:fld id="{27474D12-9939-4D11-B012-CF6269ED10D0}" type="slidenum">
              <a:rPr lang="en-US" smtClean="0"/>
              <a:t>69</a:t>
            </a:fld>
            <a:endParaRPr lang="en-US"/>
          </a:p>
        </p:txBody>
      </p:sp>
    </p:spTree>
    <p:extLst>
      <p:ext uri="{BB962C8B-B14F-4D97-AF65-F5344CB8AC3E}">
        <p14:creationId xmlns:p14="http://schemas.microsoft.com/office/powerpoint/2010/main" val="41456602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15781"/>
            <a:ext cx="4356651" cy="628889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4571975" y="3428995"/>
            <a:ext cx="49" cy="9"/>
          </a:xfrm>
          <a:prstGeom prst="rect">
            <a:avLst/>
          </a:prstGeom>
        </p:spPr>
      </p:pic>
      <p:pic>
        <p:nvPicPr>
          <p:cNvPr id="4" name="Picture 3"/>
          <p:cNvPicPr>
            <a:picLocks noChangeAspect="1"/>
          </p:cNvPicPr>
          <p:nvPr/>
        </p:nvPicPr>
        <p:blipFill>
          <a:blip r:embed="rId4"/>
          <a:stretch>
            <a:fillRect/>
          </a:stretch>
        </p:blipFill>
        <p:spPr>
          <a:xfrm>
            <a:off x="4571975" y="3428995"/>
            <a:ext cx="49" cy="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00" y="1473666"/>
            <a:ext cx="2627867" cy="377312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27474D12-9939-4D11-B012-CF6269ED10D0}" type="slidenum">
              <a:rPr lang="en-US" smtClean="0"/>
              <a:t>7</a:t>
            </a:fld>
            <a:endParaRPr lang="en-US"/>
          </a:p>
        </p:txBody>
      </p:sp>
    </p:spTree>
    <p:extLst>
      <p:ext uri="{BB962C8B-B14F-4D97-AF65-F5344CB8AC3E}">
        <p14:creationId xmlns:p14="http://schemas.microsoft.com/office/powerpoint/2010/main" val="245609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7745505" cy="2704653"/>
          </a:xfrm>
        </p:spPr>
        <p:txBody>
          <a:bodyPr>
            <a:normAutofit/>
          </a:bodyPr>
          <a:lstStyle/>
          <a:p>
            <a:r>
              <a:rPr lang="en-US" b="1" dirty="0"/>
              <a:t>National bank notes meeting the following criteria are replacement notes printed after </a:t>
            </a:r>
            <a:r>
              <a:rPr lang="en-US" b="1" dirty="0" smtClean="0"/>
              <a:t>the </a:t>
            </a:r>
            <a:r>
              <a:rPr lang="en-US" b="1" dirty="0"/>
              <a:t>conversion to new style </a:t>
            </a:r>
            <a:r>
              <a:rPr lang="en-US" b="1" dirty="0" smtClean="0"/>
              <a:t>fonts:</a:t>
            </a:r>
          </a:p>
          <a:p>
            <a:pPr lvl="1"/>
            <a:r>
              <a:rPr lang="en-US" sz="1800" dirty="0" smtClean="0"/>
              <a:t>The </a:t>
            </a:r>
            <a:r>
              <a:rPr lang="en-US" sz="1800" dirty="0"/>
              <a:t>note must have serial numbers of the old style</a:t>
            </a:r>
            <a:r>
              <a:rPr lang="en-US" sz="1800" dirty="0" smtClean="0"/>
              <a:t>.</a:t>
            </a:r>
          </a:p>
          <a:p>
            <a:pPr lvl="1"/>
            <a:r>
              <a:rPr lang="en-US" sz="1800" dirty="0" smtClean="0"/>
              <a:t>The </a:t>
            </a:r>
            <a:r>
              <a:rPr lang="en-US" sz="1800" dirty="0"/>
              <a:t>note must be Series of 1882 or Series of 1902.</a:t>
            </a:r>
          </a:p>
          <a:p>
            <a:pPr lvl="1"/>
            <a:r>
              <a:rPr lang="en-US" sz="1800" dirty="0"/>
              <a:t>The Series of 1882 Brown Backs and Series of 1902 Red Seals must have </a:t>
            </a:r>
            <a:r>
              <a:rPr lang="en-US" sz="1800" dirty="0" smtClean="0"/>
              <a:t>treasury serial </a:t>
            </a:r>
            <a:r>
              <a:rPr lang="en-US" sz="1800" dirty="0"/>
              <a:t>numbers greater than the following:</a:t>
            </a:r>
          </a:p>
          <a:p>
            <a:endParaRPr lang="en-US" dirty="0"/>
          </a:p>
        </p:txBody>
      </p:sp>
      <p:sp>
        <p:nvSpPr>
          <p:cNvPr id="3" name="Title 2"/>
          <p:cNvSpPr>
            <a:spLocks noGrp="1"/>
          </p:cNvSpPr>
          <p:nvPr>
            <p:ph type="title"/>
          </p:nvPr>
        </p:nvSpPr>
        <p:spPr/>
        <p:txBody>
          <a:bodyPr/>
          <a:lstStyle/>
          <a:p>
            <a:r>
              <a:rPr lang="en-US" sz="3600" dirty="0" smtClean="0"/>
              <a:t>Diagnostics</a:t>
            </a:r>
            <a:endParaRPr lang="en-US" sz="3600" dirty="0"/>
          </a:p>
        </p:txBody>
      </p:sp>
      <p:graphicFrame>
        <p:nvGraphicFramePr>
          <p:cNvPr id="5" name="Table 4"/>
          <p:cNvGraphicFramePr>
            <a:graphicFrameLocks noGrp="1"/>
          </p:cNvGraphicFramePr>
          <p:nvPr>
            <p:extLst>
              <p:ext uri="{D42A27DB-BD31-4B8C-83A1-F6EECF244321}">
                <p14:modId xmlns:p14="http://schemas.microsoft.com/office/powerpoint/2010/main" val="654409472"/>
              </p:ext>
            </p:extLst>
          </p:nvPr>
        </p:nvGraphicFramePr>
        <p:xfrm>
          <a:off x="1524000" y="4800600"/>
          <a:ext cx="6096000" cy="185420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r>
                        <a:rPr lang="en-US" dirty="0" smtClean="0"/>
                        <a:t>Plate Layout</a:t>
                      </a:r>
                      <a:endParaRPr lang="en-US" dirty="0"/>
                    </a:p>
                  </a:txBody>
                  <a:tcPr/>
                </a:tc>
                <a:tc>
                  <a:txBody>
                    <a:bodyPr/>
                    <a:lstStyle/>
                    <a:p>
                      <a:r>
                        <a:rPr lang="en-US" dirty="0" smtClean="0"/>
                        <a:t>Brown</a:t>
                      </a:r>
                      <a:r>
                        <a:rPr lang="en-US" baseline="0" dirty="0" smtClean="0"/>
                        <a:t> Backs</a:t>
                      </a:r>
                      <a:endParaRPr lang="en-US" dirty="0"/>
                    </a:p>
                  </a:txBody>
                  <a:tcPr/>
                </a:tc>
                <a:tc>
                  <a:txBody>
                    <a:bodyPr/>
                    <a:lstStyle/>
                    <a:p>
                      <a:r>
                        <a:rPr lang="en-US" dirty="0" smtClean="0"/>
                        <a:t>Red Seals</a:t>
                      </a:r>
                      <a:endParaRPr lang="en-US" dirty="0"/>
                    </a:p>
                  </a:txBody>
                  <a:tcPr/>
                </a:tc>
              </a:tr>
              <a:tr h="370840">
                <a:tc>
                  <a:txBody>
                    <a:bodyPr/>
                    <a:lstStyle/>
                    <a:p>
                      <a:r>
                        <a:rPr lang="en-US" dirty="0" smtClean="0"/>
                        <a:t>5-5-5-5</a:t>
                      </a:r>
                      <a:endParaRPr lang="en-US" dirty="0"/>
                    </a:p>
                  </a:txBody>
                  <a:tcPr/>
                </a:tc>
                <a:tc>
                  <a:txBody>
                    <a:bodyPr/>
                    <a:lstStyle/>
                    <a:p>
                      <a:r>
                        <a:rPr lang="en-US" sz="1800" kern="1200" dirty="0" smtClean="0">
                          <a:solidFill>
                            <a:schemeClr val="dk1"/>
                          </a:solidFill>
                          <a:effectLst/>
                          <a:latin typeface="+mn-lt"/>
                          <a:ea typeface="+mn-ea"/>
                          <a:cs typeface="+mn-cs"/>
                        </a:rPr>
                        <a:t>H705403H</a:t>
                      </a:r>
                      <a:endParaRPr lang="en-US" dirty="0"/>
                    </a:p>
                  </a:txBody>
                  <a:tcPr/>
                </a:tc>
                <a:tc>
                  <a:txBody>
                    <a:bodyPr/>
                    <a:lstStyle/>
                    <a:p>
                      <a:r>
                        <a:rPr lang="en-US" sz="1800" kern="1200" dirty="0" smtClean="0">
                          <a:solidFill>
                            <a:schemeClr val="dk1"/>
                          </a:solidFill>
                          <a:effectLst/>
                          <a:latin typeface="+mn-lt"/>
                          <a:ea typeface="+mn-ea"/>
                          <a:cs typeface="+mn-cs"/>
                        </a:rPr>
                        <a:t>A530328</a:t>
                      </a:r>
                      <a:endParaRPr lang="en-US" dirty="0"/>
                    </a:p>
                  </a:txBody>
                  <a:tcPr/>
                </a:tc>
              </a:tr>
              <a:tr h="370840">
                <a:tc>
                  <a:txBody>
                    <a:bodyPr/>
                    <a:lstStyle/>
                    <a:p>
                      <a:r>
                        <a:rPr lang="en-US" dirty="0" smtClean="0"/>
                        <a:t>10-10-10-10</a:t>
                      </a:r>
                      <a:endParaRPr lang="en-US" dirty="0"/>
                    </a:p>
                  </a:txBody>
                  <a:tcPr/>
                </a:tc>
                <a:tc>
                  <a:txBody>
                    <a:bodyPr/>
                    <a:lstStyle/>
                    <a:p>
                      <a:r>
                        <a:rPr lang="en-US" sz="1800" kern="1200" dirty="0" smtClean="0">
                          <a:solidFill>
                            <a:schemeClr val="dk1"/>
                          </a:solidFill>
                          <a:effectLst/>
                          <a:latin typeface="+mn-lt"/>
                          <a:ea typeface="+mn-ea"/>
                          <a:cs typeface="+mn-cs"/>
                        </a:rPr>
                        <a:t>all qualify</a:t>
                      </a:r>
                      <a:endParaRPr lang="en-US" dirty="0"/>
                    </a:p>
                  </a:txBody>
                  <a:tcPr/>
                </a:tc>
                <a:tc>
                  <a:txBody>
                    <a:bodyPr/>
                    <a:lstStyle/>
                    <a:p>
                      <a:r>
                        <a:rPr lang="en-US" sz="1800" kern="1200" dirty="0" smtClean="0">
                          <a:solidFill>
                            <a:schemeClr val="dk1"/>
                          </a:solidFill>
                          <a:effectLst/>
                          <a:latin typeface="+mn-lt"/>
                          <a:ea typeface="+mn-ea"/>
                          <a:cs typeface="+mn-cs"/>
                        </a:rPr>
                        <a:t>all qualify</a:t>
                      </a:r>
                      <a:endParaRPr lang="en-US" dirty="0"/>
                    </a:p>
                  </a:txBody>
                  <a:tcPr/>
                </a:tc>
              </a:tr>
              <a:tr h="370840">
                <a:tc>
                  <a:txBody>
                    <a:bodyPr/>
                    <a:lstStyle/>
                    <a:p>
                      <a:r>
                        <a:rPr lang="en-US" dirty="0" smtClean="0"/>
                        <a:t>10-10-10-20</a:t>
                      </a:r>
                      <a:endParaRPr lang="en-US" dirty="0"/>
                    </a:p>
                  </a:txBody>
                  <a:tcPr/>
                </a:tc>
                <a:tc>
                  <a:txBody>
                    <a:bodyPr/>
                    <a:lstStyle/>
                    <a:p>
                      <a:r>
                        <a:rPr lang="en-US" sz="1800" kern="1200" dirty="0" smtClean="0">
                          <a:solidFill>
                            <a:schemeClr val="dk1"/>
                          </a:solidFill>
                          <a:effectLst/>
                          <a:latin typeface="+mn-lt"/>
                          <a:ea typeface="+mn-ea"/>
                          <a:cs typeface="+mn-cs"/>
                        </a:rPr>
                        <a:t>E538996E</a:t>
                      </a:r>
                      <a:endParaRPr lang="en-US" dirty="0"/>
                    </a:p>
                  </a:txBody>
                  <a:tcPr/>
                </a:tc>
                <a:tc>
                  <a:txBody>
                    <a:bodyPr/>
                    <a:lstStyle/>
                    <a:p>
                      <a:r>
                        <a:rPr lang="en-US" sz="1800" kern="1200" dirty="0" smtClean="0">
                          <a:solidFill>
                            <a:schemeClr val="dk1"/>
                          </a:solidFill>
                          <a:effectLst/>
                          <a:latin typeface="+mn-lt"/>
                          <a:ea typeface="+mn-ea"/>
                          <a:cs typeface="+mn-cs"/>
                        </a:rPr>
                        <a:t>B241777</a:t>
                      </a:r>
                      <a:endParaRPr lang="en-US" dirty="0"/>
                    </a:p>
                  </a:txBody>
                  <a:tcPr/>
                </a:tc>
              </a:tr>
              <a:tr h="370840">
                <a:tc>
                  <a:txBody>
                    <a:bodyPr/>
                    <a:lstStyle/>
                    <a:p>
                      <a:r>
                        <a:rPr lang="en-US" dirty="0" smtClean="0"/>
                        <a:t>50-100</a:t>
                      </a:r>
                      <a:endParaRPr lang="en-US" dirty="0"/>
                    </a:p>
                  </a:txBody>
                  <a:tcPr/>
                </a:tc>
                <a:tc>
                  <a:txBody>
                    <a:bodyPr/>
                    <a:lstStyle/>
                    <a:p>
                      <a:r>
                        <a:rPr lang="en-US" sz="1800" kern="1200" dirty="0" smtClean="0">
                          <a:solidFill>
                            <a:schemeClr val="dk1"/>
                          </a:solidFill>
                          <a:effectLst/>
                          <a:latin typeface="+mn-lt"/>
                          <a:ea typeface="+mn-ea"/>
                          <a:cs typeface="+mn-cs"/>
                        </a:rPr>
                        <a:t>B474307	</a:t>
                      </a:r>
                      <a:endParaRPr lang="en-US" dirty="0"/>
                    </a:p>
                  </a:txBody>
                  <a:tcPr/>
                </a:tc>
                <a:tc>
                  <a:txBody>
                    <a:bodyPr/>
                    <a:lstStyle/>
                    <a:p>
                      <a:r>
                        <a:rPr lang="en-US" sz="1800" kern="1200" dirty="0" smtClean="0">
                          <a:solidFill>
                            <a:schemeClr val="dk1"/>
                          </a:solidFill>
                          <a:effectLst/>
                          <a:latin typeface="+mn-lt"/>
                          <a:ea typeface="+mn-ea"/>
                          <a:cs typeface="+mn-cs"/>
                        </a:rPr>
                        <a:t>A92661</a:t>
                      </a:r>
                      <a:endParaRPr lang="en-US" dirty="0"/>
                    </a:p>
                  </a:txBody>
                  <a:tcPr/>
                </a:tc>
              </a:tr>
            </a:tbl>
          </a:graphicData>
        </a:graphic>
      </p:graphicFrame>
      <p:sp>
        <p:nvSpPr>
          <p:cNvPr id="4" name="Slide Number Placeholder 3"/>
          <p:cNvSpPr>
            <a:spLocks noGrp="1"/>
          </p:cNvSpPr>
          <p:nvPr>
            <p:ph type="sldNum" sz="quarter" idx="12"/>
          </p:nvPr>
        </p:nvSpPr>
        <p:spPr/>
        <p:txBody>
          <a:bodyPr/>
          <a:lstStyle/>
          <a:p>
            <a:fld id="{27474D12-9939-4D11-B012-CF6269ED10D0}" type="slidenum">
              <a:rPr lang="en-US" smtClean="0"/>
              <a:t>70</a:t>
            </a:fld>
            <a:endParaRPr lang="en-US"/>
          </a:p>
        </p:txBody>
      </p:sp>
    </p:spTree>
    <p:extLst>
      <p:ext uri="{BB962C8B-B14F-4D97-AF65-F5344CB8AC3E}">
        <p14:creationId xmlns:p14="http://schemas.microsoft.com/office/powerpoint/2010/main" val="37789180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Statistics</a:t>
            </a:r>
            <a:endParaRPr lang="en-US" dirty="0"/>
          </a:p>
        </p:txBody>
      </p:sp>
      <p:sp>
        <p:nvSpPr>
          <p:cNvPr id="3" name="Text Placeholder 2"/>
          <p:cNvSpPr>
            <a:spLocks noGrp="1"/>
          </p:cNvSpPr>
          <p:nvPr>
            <p:ph type="body" idx="1"/>
          </p:nvPr>
        </p:nvSpPr>
        <p:spPr/>
        <p:txBody>
          <a:bodyPr/>
          <a:lstStyle/>
          <a:p>
            <a:r>
              <a:rPr lang="en-US" dirty="0" smtClean="0"/>
              <a:t>For the data junkie</a:t>
            </a:r>
            <a:endParaRPr lang="en-US" dirty="0"/>
          </a:p>
        </p:txBody>
      </p:sp>
      <p:sp>
        <p:nvSpPr>
          <p:cNvPr id="4" name="Slide Number Placeholder 3"/>
          <p:cNvSpPr>
            <a:spLocks noGrp="1"/>
          </p:cNvSpPr>
          <p:nvPr>
            <p:ph type="sldNum" sz="quarter" idx="12"/>
          </p:nvPr>
        </p:nvSpPr>
        <p:spPr/>
        <p:txBody>
          <a:bodyPr/>
          <a:lstStyle/>
          <a:p>
            <a:fld id="{27474D12-9939-4D11-B012-CF6269ED10D0}" type="slidenum">
              <a:rPr lang="en-US" smtClean="0"/>
              <a:t>71</a:t>
            </a:fld>
            <a:endParaRPr lang="en-US"/>
          </a:p>
        </p:txBody>
      </p:sp>
    </p:spTree>
    <p:extLst>
      <p:ext uri="{BB962C8B-B14F-4D97-AF65-F5344CB8AC3E}">
        <p14:creationId xmlns:p14="http://schemas.microsoft.com/office/powerpoint/2010/main" val="112246895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LSRNs Documented</a:t>
            </a:r>
            <a:endParaRPr lang="en-US" sz="3600" dirty="0"/>
          </a:p>
        </p:txBody>
      </p:sp>
      <p:graphicFrame>
        <p:nvGraphicFramePr>
          <p:cNvPr id="4" name="Table 3"/>
          <p:cNvGraphicFramePr>
            <a:graphicFrameLocks noGrp="1"/>
          </p:cNvGraphicFramePr>
          <p:nvPr>
            <p:extLst>
              <p:ext uri="{D42A27DB-BD31-4B8C-83A1-F6EECF244321}">
                <p14:modId xmlns:p14="http://schemas.microsoft.com/office/powerpoint/2010/main" val="3180072885"/>
              </p:ext>
            </p:extLst>
          </p:nvPr>
        </p:nvGraphicFramePr>
        <p:xfrm>
          <a:off x="1447800" y="2438400"/>
          <a:ext cx="6126480" cy="1706880"/>
        </p:xfrm>
        <a:graphic>
          <a:graphicData uri="http://schemas.openxmlformats.org/drawingml/2006/table">
            <a:tbl>
              <a:tblPr firstRow="1" firstCol="1" bandRow="1">
                <a:tableStyleId>{5C22544A-7EE6-4342-B048-85BDC9FD1C3A}</a:tableStyleId>
              </a:tblPr>
              <a:tblGrid>
                <a:gridCol w="1856105"/>
                <a:gridCol w="669925"/>
                <a:gridCol w="742950"/>
                <a:gridCol w="628650"/>
                <a:gridCol w="742950"/>
                <a:gridCol w="742950"/>
                <a:gridCol w="742950"/>
              </a:tblGrid>
              <a:tr h="0">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dirty="0">
                          <a:effectLst/>
                        </a:rPr>
                        <a:t>All</a:t>
                      </a:r>
                      <a:endParaRPr lang="en-US" sz="1400" dirty="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$5</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$10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$20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$50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$100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Total</a:t>
                      </a:r>
                      <a:endParaRPr lang="en-US" sz="1400">
                        <a:effectLst/>
                        <a:latin typeface="Times New Roman"/>
                        <a:ea typeface="Times New Roman"/>
                      </a:endParaRPr>
                    </a:p>
                  </a:txBody>
                  <a:tcPr marL="68580" marR="68580" marT="0" marB="0"/>
                </a:tc>
              </a:tr>
              <a:tr h="0">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82BB</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8</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3</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2</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13</a:t>
                      </a:r>
                      <a:endParaRPr lang="en-US" sz="1400">
                        <a:effectLst/>
                        <a:latin typeface="Times New Roman"/>
                        <a:ea typeface="Times New Roman"/>
                      </a:endParaRPr>
                    </a:p>
                  </a:txBody>
                  <a:tcPr marL="68580" marR="68580" marT="0" marB="0"/>
                </a:tc>
              </a:tr>
              <a:tr h="0">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82DB</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3</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2</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5</a:t>
                      </a:r>
                      <a:endParaRPr lang="en-US" sz="1400">
                        <a:effectLst/>
                        <a:latin typeface="Times New Roman"/>
                        <a:ea typeface="Times New Roman"/>
                      </a:endParaRPr>
                    </a:p>
                  </a:txBody>
                  <a:tcPr marL="68580" marR="68580" marT="0" marB="0"/>
                </a:tc>
              </a:tr>
              <a:tr h="0">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dirty="0" smtClean="0">
                          <a:effectLst/>
                        </a:rPr>
                        <a:t>82VB</a:t>
                      </a:r>
                      <a:endParaRPr lang="en-US" sz="1400" dirty="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1</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1</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2</a:t>
                      </a:r>
                      <a:endParaRPr lang="en-US" sz="1400">
                        <a:effectLst/>
                        <a:latin typeface="Times New Roman"/>
                        <a:ea typeface="Times New Roman"/>
                      </a:endParaRPr>
                    </a:p>
                  </a:txBody>
                  <a:tcPr marL="68580" marR="68580" marT="0" marB="0"/>
                </a:tc>
              </a:tr>
              <a:tr h="0">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02RS</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28</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19</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4</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51</a:t>
                      </a:r>
                      <a:endParaRPr lang="en-US" sz="1400">
                        <a:effectLst/>
                        <a:latin typeface="Times New Roman"/>
                        <a:ea typeface="Times New Roman"/>
                      </a:endParaRPr>
                    </a:p>
                  </a:txBody>
                  <a:tcPr marL="68580" marR="68580" marT="0" marB="0"/>
                </a:tc>
              </a:tr>
              <a:tr h="0">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02DB</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10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15</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1</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2</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28</a:t>
                      </a:r>
                      <a:endParaRPr lang="en-US" sz="1400">
                        <a:effectLst/>
                        <a:latin typeface="Times New Roman"/>
                        <a:ea typeface="Times New Roman"/>
                      </a:endParaRPr>
                    </a:p>
                  </a:txBody>
                  <a:tcPr marL="68580" marR="68580" marT="0" marB="0"/>
                </a:tc>
              </a:tr>
              <a:tr h="0">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dirty="0" smtClean="0">
                          <a:effectLst/>
                        </a:rPr>
                        <a:t>02PB</a:t>
                      </a:r>
                      <a:endParaRPr lang="en-US" sz="1400" dirty="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9</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3</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2</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14</a:t>
                      </a:r>
                      <a:endParaRPr lang="en-US" sz="1400">
                        <a:effectLst/>
                        <a:latin typeface="Times New Roman"/>
                        <a:ea typeface="Times New Roman"/>
                      </a:endParaRPr>
                    </a:p>
                  </a:txBody>
                  <a:tcPr marL="68580" marR="68580" marT="0" marB="0"/>
                </a:tc>
              </a:tr>
              <a:tr h="0">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dirty="0">
                          <a:effectLst/>
                        </a:rPr>
                        <a:t>Total</a:t>
                      </a:r>
                      <a:endParaRPr lang="en-US" sz="1400" dirty="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59</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41</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11</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2</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dirty="0">
                          <a:effectLst/>
                        </a:rPr>
                        <a:t>113</a:t>
                      </a:r>
                      <a:endParaRPr lang="en-US" sz="1400" dirty="0">
                        <a:effectLst/>
                        <a:latin typeface="Times New Roman"/>
                        <a:ea typeface="Times New Roman"/>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293144215"/>
              </p:ext>
            </p:extLst>
          </p:nvPr>
        </p:nvGraphicFramePr>
        <p:xfrm>
          <a:off x="1447800" y="4572000"/>
          <a:ext cx="6126480" cy="1706880"/>
        </p:xfrm>
        <a:graphic>
          <a:graphicData uri="http://schemas.openxmlformats.org/drawingml/2006/table">
            <a:tbl>
              <a:tblPr firstRow="1" firstCol="1" bandRow="1">
                <a:tableStyleId>{5C22544A-7EE6-4342-B048-85BDC9FD1C3A}</a:tableStyleId>
              </a:tblPr>
              <a:tblGrid>
                <a:gridCol w="1856105"/>
                <a:gridCol w="669925"/>
                <a:gridCol w="742950"/>
                <a:gridCol w="628650"/>
                <a:gridCol w="742950"/>
                <a:gridCol w="742950"/>
                <a:gridCol w="742950"/>
              </a:tblGrid>
              <a:tr h="0">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dirty="0">
                          <a:effectLst/>
                        </a:rPr>
                        <a:t>Not #1</a:t>
                      </a:r>
                      <a:endParaRPr lang="en-US" sz="1400" dirty="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$5</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$10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$20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$50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$100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Total</a:t>
                      </a:r>
                      <a:endParaRPr lang="en-US" sz="1400">
                        <a:effectLst/>
                        <a:latin typeface="Times New Roman"/>
                        <a:ea typeface="Times New Roman"/>
                      </a:endParaRPr>
                    </a:p>
                  </a:txBody>
                  <a:tcPr marL="68580" marR="68580" marT="0" marB="0"/>
                </a:tc>
              </a:tr>
              <a:tr h="0">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82BB</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4</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2</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2</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8</a:t>
                      </a:r>
                      <a:endParaRPr lang="en-US" sz="1400">
                        <a:effectLst/>
                        <a:latin typeface="Times New Roman"/>
                        <a:ea typeface="Times New Roman"/>
                      </a:endParaRPr>
                    </a:p>
                  </a:txBody>
                  <a:tcPr marL="68580" marR="68580" marT="0" marB="0"/>
                </a:tc>
              </a:tr>
              <a:tr h="0">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82DB</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2</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2</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4</a:t>
                      </a:r>
                      <a:endParaRPr lang="en-US" sz="1400">
                        <a:effectLst/>
                        <a:latin typeface="Times New Roman"/>
                        <a:ea typeface="Times New Roman"/>
                      </a:endParaRPr>
                    </a:p>
                  </a:txBody>
                  <a:tcPr marL="68580" marR="68580" marT="0" marB="0"/>
                </a:tc>
              </a:tr>
              <a:tr h="0">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dirty="0" smtClean="0">
                          <a:effectLst/>
                        </a:rPr>
                        <a:t>82VB</a:t>
                      </a:r>
                      <a:endParaRPr lang="en-US" sz="1400" dirty="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1</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1</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2</a:t>
                      </a:r>
                      <a:endParaRPr lang="en-US" sz="1400">
                        <a:effectLst/>
                        <a:latin typeface="Times New Roman"/>
                        <a:ea typeface="Times New Roman"/>
                      </a:endParaRPr>
                    </a:p>
                  </a:txBody>
                  <a:tcPr marL="68580" marR="68580" marT="0" marB="0"/>
                </a:tc>
              </a:tr>
              <a:tr h="0">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02RS</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7</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4</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11</a:t>
                      </a:r>
                      <a:endParaRPr lang="en-US" sz="1400">
                        <a:effectLst/>
                        <a:latin typeface="Times New Roman"/>
                        <a:ea typeface="Times New Roman"/>
                      </a:endParaRPr>
                    </a:p>
                  </a:txBody>
                  <a:tcPr marL="68580" marR="68580" marT="0" marB="0"/>
                </a:tc>
              </a:tr>
              <a:tr h="0">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02DB</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3</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1</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2</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6</a:t>
                      </a:r>
                      <a:endParaRPr lang="en-US" sz="1400">
                        <a:effectLst/>
                        <a:latin typeface="Times New Roman"/>
                        <a:ea typeface="Times New Roman"/>
                      </a:endParaRPr>
                    </a:p>
                  </a:txBody>
                  <a:tcPr marL="68580" marR="68580" marT="0" marB="0"/>
                </a:tc>
              </a:tr>
              <a:tr h="0">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dirty="0" smtClean="0">
                          <a:effectLst/>
                        </a:rPr>
                        <a:t>02PB</a:t>
                      </a:r>
                      <a:endParaRPr lang="en-US" sz="1400" dirty="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9</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3</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2</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14</a:t>
                      </a:r>
                      <a:endParaRPr lang="en-US" sz="1400">
                        <a:effectLst/>
                        <a:latin typeface="Times New Roman"/>
                        <a:ea typeface="Times New Roman"/>
                      </a:endParaRPr>
                    </a:p>
                  </a:txBody>
                  <a:tcPr marL="68580" marR="68580" marT="0" marB="0"/>
                </a:tc>
              </a:tr>
              <a:tr h="0">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Total</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23</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15</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7</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2</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a:effectLst/>
                        </a:rPr>
                        <a:t>0</a:t>
                      </a:r>
                      <a:endParaRPr lang="en-US" sz="1400">
                        <a:effectLst/>
                        <a:latin typeface="Times New Roman"/>
                        <a:ea typeface="Times New Roman"/>
                      </a:endParaRPr>
                    </a:p>
                  </a:txBody>
                  <a:tcPr marL="68580" marR="68580" marT="0" marB="0"/>
                </a:tc>
                <a:tc>
                  <a:txBody>
                    <a:bodyPr/>
                    <a:lstStyle/>
                    <a:p>
                      <a:pPr marL="0" marR="0">
                        <a:spcBef>
                          <a:spcPts val="0"/>
                        </a:spcBef>
                        <a:spcAft>
                          <a:spcPts val="0"/>
                        </a:spcAft>
                        <a:tabLst>
                          <a:tab pos="-801370" algn="l"/>
                          <a:tab pos="-457200" algn="l"/>
                          <a:tab pos="0" algn="l"/>
                          <a:tab pos="1028700" algn="l"/>
                          <a:tab pos="1600200" algn="l"/>
                          <a:tab pos="1885950" algn="l"/>
                          <a:tab pos="2743200" algn="l"/>
                          <a:tab pos="3943350" algn="l"/>
                          <a:tab pos="4572000" algn="l"/>
                        </a:tabLst>
                      </a:pPr>
                      <a:r>
                        <a:rPr lang="en-US" sz="1400" dirty="0">
                          <a:effectLst/>
                        </a:rPr>
                        <a:t>45</a:t>
                      </a:r>
                      <a:endParaRPr lang="en-US" sz="1400" dirty="0">
                        <a:effectLst/>
                        <a:latin typeface="Times New Roman"/>
                        <a:ea typeface="Times New Roman"/>
                      </a:endParaRPr>
                    </a:p>
                  </a:txBody>
                  <a:tcPr marL="68580" marR="68580" marT="0" marB="0"/>
                </a:tc>
              </a:tr>
            </a:tbl>
          </a:graphicData>
        </a:graphic>
      </p:graphicFrame>
      <p:sp>
        <p:nvSpPr>
          <p:cNvPr id="2" name="Slide Number Placeholder 1"/>
          <p:cNvSpPr>
            <a:spLocks noGrp="1"/>
          </p:cNvSpPr>
          <p:nvPr>
            <p:ph type="sldNum" sz="quarter" idx="12"/>
          </p:nvPr>
        </p:nvSpPr>
        <p:spPr/>
        <p:txBody>
          <a:bodyPr/>
          <a:lstStyle/>
          <a:p>
            <a:fld id="{27474D12-9939-4D11-B012-CF6269ED10D0}" type="slidenum">
              <a:rPr lang="en-US" smtClean="0"/>
              <a:t>72</a:t>
            </a:fld>
            <a:endParaRPr lang="en-US"/>
          </a:p>
        </p:txBody>
      </p:sp>
    </p:spTree>
    <p:extLst>
      <p:ext uri="{BB962C8B-B14F-4D97-AF65-F5344CB8AC3E}">
        <p14:creationId xmlns:p14="http://schemas.microsoft.com/office/powerpoint/2010/main" val="89612198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113 LSRNs observed</a:t>
            </a:r>
          </a:p>
          <a:p>
            <a:r>
              <a:rPr lang="en-US" dirty="0" smtClean="0"/>
              <a:t>About 25% of notes in NBN Census are imaged</a:t>
            </a:r>
          </a:p>
          <a:p>
            <a:r>
              <a:rPr lang="en-US" dirty="0" smtClean="0"/>
              <a:t>Total population among known large size nationals is probably around 450-500 notes.</a:t>
            </a:r>
            <a:endParaRPr lang="en-US" dirty="0"/>
          </a:p>
        </p:txBody>
      </p:sp>
      <p:sp>
        <p:nvSpPr>
          <p:cNvPr id="3" name="Title 2"/>
          <p:cNvSpPr>
            <a:spLocks noGrp="1"/>
          </p:cNvSpPr>
          <p:nvPr>
            <p:ph type="title"/>
          </p:nvPr>
        </p:nvSpPr>
        <p:spPr/>
        <p:txBody>
          <a:bodyPr/>
          <a:lstStyle/>
          <a:p>
            <a:r>
              <a:rPr lang="en-US" sz="3600" dirty="0" smtClean="0"/>
              <a:t>How many are out there?</a:t>
            </a:r>
            <a:endParaRPr lang="en-US" sz="3600" dirty="0"/>
          </a:p>
        </p:txBody>
      </p:sp>
      <p:sp>
        <p:nvSpPr>
          <p:cNvPr id="4" name="Slide Number Placeholder 3"/>
          <p:cNvSpPr>
            <a:spLocks noGrp="1"/>
          </p:cNvSpPr>
          <p:nvPr>
            <p:ph type="sldNum" sz="quarter" idx="12"/>
          </p:nvPr>
        </p:nvSpPr>
        <p:spPr/>
        <p:txBody>
          <a:bodyPr/>
          <a:lstStyle/>
          <a:p>
            <a:fld id="{27474D12-9939-4D11-B012-CF6269ED10D0}" type="slidenum">
              <a:rPr lang="en-US" smtClean="0"/>
              <a:t>73</a:t>
            </a:fld>
            <a:endParaRPr lang="en-US"/>
          </a:p>
        </p:txBody>
      </p:sp>
    </p:spTree>
    <p:extLst>
      <p:ext uri="{BB962C8B-B14F-4D97-AF65-F5344CB8AC3E}">
        <p14:creationId xmlns:p14="http://schemas.microsoft.com/office/powerpoint/2010/main" val="37275458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Rare is common, and common is rare</a:t>
            </a:r>
          </a:p>
          <a:p>
            <a:pPr lvl="1"/>
            <a:r>
              <a:rPr lang="en-US" dirty="0" smtClean="0"/>
              <a:t>About 50% of all known replacements are Red Seals</a:t>
            </a:r>
          </a:p>
          <a:p>
            <a:pPr lvl="1"/>
            <a:r>
              <a:rPr lang="en-US" dirty="0" smtClean="0"/>
              <a:t>Over </a:t>
            </a:r>
            <a:r>
              <a:rPr lang="en-US" dirty="0"/>
              <a:t>60% of </a:t>
            </a:r>
            <a:r>
              <a:rPr lang="en-US" dirty="0" smtClean="0"/>
              <a:t>all </a:t>
            </a:r>
            <a:r>
              <a:rPr lang="en-US" dirty="0"/>
              <a:t>known replacements are #1 </a:t>
            </a:r>
            <a:r>
              <a:rPr lang="en-US" dirty="0" smtClean="0"/>
              <a:t>notes</a:t>
            </a:r>
          </a:p>
          <a:p>
            <a:pPr lvl="1"/>
            <a:r>
              <a:rPr lang="en-US" dirty="0"/>
              <a:t>Less than 20% of all known replacements </a:t>
            </a:r>
            <a:r>
              <a:rPr lang="en-US" dirty="0" smtClean="0"/>
              <a:t>were printed after 1910</a:t>
            </a:r>
            <a:endParaRPr lang="en-US" dirty="0"/>
          </a:p>
          <a:p>
            <a:pPr lvl="1"/>
            <a:r>
              <a:rPr lang="en-US" dirty="0"/>
              <a:t>About 20% of </a:t>
            </a:r>
            <a:r>
              <a:rPr lang="en-US" dirty="0" smtClean="0"/>
              <a:t>ALL #1 1902 Red Seals</a:t>
            </a:r>
          </a:p>
          <a:p>
            <a:pPr lvl="1"/>
            <a:r>
              <a:rPr lang="en-US" dirty="0" smtClean="0"/>
              <a:t>About 20% of ALL #1 1902 Date Backs</a:t>
            </a:r>
          </a:p>
          <a:p>
            <a:pPr lvl="1"/>
            <a:endParaRPr lang="en-US" dirty="0"/>
          </a:p>
          <a:p>
            <a:pPr lvl="1"/>
            <a:endParaRPr lang="en-US" dirty="0" smtClean="0"/>
          </a:p>
          <a:p>
            <a:pPr lvl="1"/>
            <a:endParaRPr lang="en-US" dirty="0"/>
          </a:p>
        </p:txBody>
      </p:sp>
      <p:sp>
        <p:nvSpPr>
          <p:cNvPr id="3" name="Title 2"/>
          <p:cNvSpPr>
            <a:spLocks noGrp="1"/>
          </p:cNvSpPr>
          <p:nvPr>
            <p:ph type="title"/>
          </p:nvPr>
        </p:nvSpPr>
        <p:spPr/>
        <p:txBody>
          <a:bodyPr/>
          <a:lstStyle/>
          <a:p>
            <a:r>
              <a:rPr lang="en-US" sz="3600" dirty="0" smtClean="0"/>
              <a:t>Inverted Rarity</a:t>
            </a:r>
            <a:endParaRPr lang="en-US" sz="3600" dirty="0"/>
          </a:p>
        </p:txBody>
      </p:sp>
      <p:sp>
        <p:nvSpPr>
          <p:cNvPr id="4" name="Slide Number Placeholder 3"/>
          <p:cNvSpPr>
            <a:spLocks noGrp="1"/>
          </p:cNvSpPr>
          <p:nvPr>
            <p:ph type="sldNum" sz="quarter" idx="12"/>
          </p:nvPr>
        </p:nvSpPr>
        <p:spPr/>
        <p:txBody>
          <a:bodyPr/>
          <a:lstStyle/>
          <a:p>
            <a:fld id="{27474D12-9939-4D11-B012-CF6269ED10D0}" type="slidenum">
              <a:rPr lang="en-US" smtClean="0"/>
              <a:t>74</a:t>
            </a:fld>
            <a:endParaRPr lang="en-US"/>
          </a:p>
        </p:txBody>
      </p:sp>
    </p:spTree>
    <p:extLst>
      <p:ext uri="{BB962C8B-B14F-4D97-AF65-F5344CB8AC3E}">
        <p14:creationId xmlns:p14="http://schemas.microsoft.com/office/powerpoint/2010/main" val="256207601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First sheet of run</a:t>
            </a:r>
          </a:p>
          <a:p>
            <a:pPr lvl="1"/>
            <a:r>
              <a:rPr lang="en-US" dirty="0" smtClean="0"/>
              <a:t>Inadequate inking</a:t>
            </a:r>
          </a:p>
          <a:p>
            <a:pPr lvl="1"/>
            <a:r>
              <a:rPr lang="en-US" dirty="0"/>
              <a:t>O</a:t>
            </a:r>
            <a:r>
              <a:rPr lang="en-US" dirty="0" smtClean="0"/>
              <a:t>ver inking</a:t>
            </a:r>
          </a:p>
          <a:p>
            <a:pPr lvl="1"/>
            <a:r>
              <a:rPr lang="en-US" dirty="0" smtClean="0"/>
              <a:t>Alignment problems</a:t>
            </a:r>
          </a:p>
          <a:p>
            <a:r>
              <a:rPr lang="en-US" dirty="0" smtClean="0"/>
              <a:t>Top note in package</a:t>
            </a:r>
          </a:p>
          <a:p>
            <a:pPr lvl="1"/>
            <a:r>
              <a:rPr lang="en-US" dirty="0" smtClean="0"/>
              <a:t>Smudged overprinting</a:t>
            </a:r>
          </a:p>
          <a:p>
            <a:pPr lvl="1"/>
            <a:r>
              <a:rPr lang="en-US" dirty="0" smtClean="0"/>
              <a:t>Careless handling from BEP to OCC</a:t>
            </a:r>
          </a:p>
          <a:p>
            <a:r>
              <a:rPr lang="en-US" dirty="0" smtClean="0"/>
              <a:t>OCC/BEP did not want the first notes seen by bankers to be deficient</a:t>
            </a:r>
            <a:endParaRPr lang="en-US" dirty="0"/>
          </a:p>
        </p:txBody>
      </p:sp>
      <p:sp>
        <p:nvSpPr>
          <p:cNvPr id="3" name="Title 2"/>
          <p:cNvSpPr>
            <a:spLocks noGrp="1"/>
          </p:cNvSpPr>
          <p:nvPr>
            <p:ph type="title"/>
          </p:nvPr>
        </p:nvSpPr>
        <p:spPr/>
        <p:txBody>
          <a:bodyPr/>
          <a:lstStyle/>
          <a:p>
            <a:r>
              <a:rPr lang="en-US" sz="3600" dirty="0" smtClean="0"/>
              <a:t>Why so many #1 notes?</a:t>
            </a:r>
            <a:endParaRPr lang="en-US" sz="3600" dirty="0"/>
          </a:p>
        </p:txBody>
      </p:sp>
      <p:sp>
        <p:nvSpPr>
          <p:cNvPr id="4" name="Slide Number Placeholder 3"/>
          <p:cNvSpPr>
            <a:spLocks noGrp="1"/>
          </p:cNvSpPr>
          <p:nvPr>
            <p:ph type="sldNum" sz="quarter" idx="12"/>
          </p:nvPr>
        </p:nvSpPr>
        <p:spPr/>
        <p:txBody>
          <a:bodyPr/>
          <a:lstStyle/>
          <a:p>
            <a:fld id="{27474D12-9939-4D11-B012-CF6269ED10D0}" type="slidenum">
              <a:rPr lang="en-US" smtClean="0"/>
              <a:t>75</a:t>
            </a:fld>
            <a:endParaRPr lang="en-US"/>
          </a:p>
        </p:txBody>
      </p:sp>
    </p:spTree>
    <p:extLst>
      <p:ext uri="{BB962C8B-B14F-4D97-AF65-F5344CB8AC3E}">
        <p14:creationId xmlns:p14="http://schemas.microsoft.com/office/powerpoint/2010/main" val="22462813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3219767683"/>
              </p:ext>
            </p:extLst>
          </p:nvPr>
        </p:nvGraphicFramePr>
        <p:xfrm>
          <a:off x="236220" y="281940"/>
          <a:ext cx="8671560" cy="629412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27474D12-9939-4D11-B012-CF6269ED10D0}" type="slidenum">
              <a:rPr lang="en-US" smtClean="0"/>
              <a:t>76</a:t>
            </a:fld>
            <a:endParaRPr lang="en-US"/>
          </a:p>
        </p:txBody>
      </p:sp>
    </p:spTree>
    <p:extLst>
      <p:ext uri="{BB962C8B-B14F-4D97-AF65-F5344CB8AC3E}">
        <p14:creationId xmlns:p14="http://schemas.microsoft.com/office/powerpoint/2010/main" val="310093446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4119126933"/>
              </p:ext>
            </p:extLst>
          </p:nvPr>
        </p:nvGraphicFramePr>
        <p:xfrm>
          <a:off x="236220" y="281940"/>
          <a:ext cx="8671560" cy="629412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27474D12-9939-4D11-B012-CF6269ED10D0}" type="slidenum">
              <a:rPr lang="en-US" smtClean="0"/>
              <a:t>77</a:t>
            </a:fld>
            <a:endParaRPr lang="en-US"/>
          </a:p>
        </p:txBody>
      </p:sp>
    </p:spTree>
    <p:extLst>
      <p:ext uri="{BB962C8B-B14F-4D97-AF65-F5344CB8AC3E}">
        <p14:creationId xmlns:p14="http://schemas.microsoft.com/office/powerpoint/2010/main" val="336880577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Survival rate ~ production rate</a:t>
            </a:r>
          </a:p>
          <a:p>
            <a:r>
              <a:rPr lang="en-US" dirty="0" smtClean="0"/>
              <a:t>Ranges between 0.1% and 0.5%</a:t>
            </a:r>
          </a:p>
          <a:p>
            <a:r>
              <a:rPr lang="en-US" dirty="0" smtClean="0"/>
              <a:t>Very similar to 400:1 ratio observed for small size replacements.</a:t>
            </a:r>
            <a:endParaRPr lang="en-US" dirty="0"/>
          </a:p>
        </p:txBody>
      </p:sp>
      <p:sp>
        <p:nvSpPr>
          <p:cNvPr id="3" name="Title 2"/>
          <p:cNvSpPr>
            <a:spLocks noGrp="1"/>
          </p:cNvSpPr>
          <p:nvPr>
            <p:ph type="title"/>
          </p:nvPr>
        </p:nvSpPr>
        <p:spPr/>
        <p:txBody>
          <a:bodyPr/>
          <a:lstStyle/>
          <a:p>
            <a:r>
              <a:rPr lang="en-US" sz="3600" dirty="0" smtClean="0"/>
              <a:t>Non-Number One Notes</a:t>
            </a:r>
            <a:endParaRPr lang="en-US" sz="3600" dirty="0"/>
          </a:p>
        </p:txBody>
      </p:sp>
      <p:sp>
        <p:nvSpPr>
          <p:cNvPr id="4" name="Slide Number Placeholder 3"/>
          <p:cNvSpPr>
            <a:spLocks noGrp="1"/>
          </p:cNvSpPr>
          <p:nvPr>
            <p:ph type="sldNum" sz="quarter" idx="12"/>
          </p:nvPr>
        </p:nvSpPr>
        <p:spPr/>
        <p:txBody>
          <a:bodyPr/>
          <a:lstStyle/>
          <a:p>
            <a:fld id="{27474D12-9939-4D11-B012-CF6269ED10D0}" type="slidenum">
              <a:rPr lang="en-US" smtClean="0"/>
              <a:t>78</a:t>
            </a:fld>
            <a:endParaRPr lang="en-US"/>
          </a:p>
        </p:txBody>
      </p:sp>
    </p:spTree>
    <p:extLst>
      <p:ext uri="{BB962C8B-B14F-4D97-AF65-F5344CB8AC3E}">
        <p14:creationId xmlns:p14="http://schemas.microsoft.com/office/powerpoint/2010/main" val="38147473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36220" y="281940"/>
          <a:ext cx="8671560" cy="629412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27474D12-9939-4D11-B012-CF6269ED10D0}" type="slidenum">
              <a:rPr lang="en-US" smtClean="0"/>
              <a:t>79</a:t>
            </a:fld>
            <a:endParaRPr lang="en-US"/>
          </a:p>
        </p:txBody>
      </p:sp>
    </p:spTree>
    <p:extLst>
      <p:ext uri="{BB962C8B-B14F-4D97-AF65-F5344CB8AC3E}">
        <p14:creationId xmlns:p14="http://schemas.microsoft.com/office/powerpoint/2010/main" val="36867594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265" y="685800"/>
            <a:ext cx="8097831" cy="5238761"/>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476428" y="6096000"/>
            <a:ext cx="4219486" cy="369332"/>
          </a:xfrm>
          <a:prstGeom prst="rect">
            <a:avLst/>
          </a:prstGeom>
          <a:noFill/>
        </p:spPr>
        <p:txBody>
          <a:bodyPr wrap="square" rtlCol="0">
            <a:spAutoFit/>
          </a:bodyPr>
          <a:lstStyle/>
          <a:p>
            <a:r>
              <a:rPr lang="en-US" dirty="0" smtClean="0"/>
              <a:t>Numbering Technology in 1890</a:t>
            </a:r>
            <a:endParaRPr lang="en-US" dirty="0"/>
          </a:p>
        </p:txBody>
      </p:sp>
      <p:sp>
        <p:nvSpPr>
          <p:cNvPr id="4" name="Slide Number Placeholder 3"/>
          <p:cNvSpPr>
            <a:spLocks noGrp="1"/>
          </p:cNvSpPr>
          <p:nvPr>
            <p:ph type="sldNum" sz="quarter" idx="12"/>
          </p:nvPr>
        </p:nvSpPr>
        <p:spPr/>
        <p:txBody>
          <a:bodyPr/>
          <a:lstStyle/>
          <a:p>
            <a:fld id="{27474D12-9939-4D11-B012-CF6269ED10D0}" type="slidenum">
              <a:rPr lang="en-US" smtClean="0"/>
              <a:t>8</a:t>
            </a:fld>
            <a:endParaRPr lang="en-US"/>
          </a:p>
        </p:txBody>
      </p:sp>
    </p:spTree>
    <p:extLst>
      <p:ext uri="{BB962C8B-B14F-4D97-AF65-F5344CB8AC3E}">
        <p14:creationId xmlns:p14="http://schemas.microsoft.com/office/powerpoint/2010/main" val="30323270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36220" y="281940"/>
          <a:ext cx="8671560" cy="629412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27474D12-9939-4D11-B012-CF6269ED10D0}" type="slidenum">
              <a:rPr lang="en-US" smtClean="0"/>
              <a:t>80</a:t>
            </a:fld>
            <a:endParaRPr lang="en-US"/>
          </a:p>
        </p:txBody>
      </p:sp>
    </p:spTree>
    <p:extLst>
      <p:ext uri="{BB962C8B-B14F-4D97-AF65-F5344CB8AC3E}">
        <p14:creationId xmlns:p14="http://schemas.microsoft.com/office/powerpoint/2010/main" val="6237024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Few #1 Brown Backs after 1902</a:t>
            </a:r>
          </a:p>
          <a:p>
            <a:pPr lvl="1"/>
            <a:r>
              <a:rPr lang="en-US" dirty="0" smtClean="0"/>
              <a:t>Bank had to be organized before 1902, and…</a:t>
            </a:r>
          </a:p>
          <a:p>
            <a:pPr lvl="2"/>
            <a:r>
              <a:rPr lang="en-US" dirty="0"/>
              <a:t>A</a:t>
            </a:r>
            <a:r>
              <a:rPr lang="en-US" dirty="0" smtClean="0"/>
              <a:t>dd a new denomination to its inventory after 1902, or</a:t>
            </a:r>
          </a:p>
          <a:p>
            <a:pPr lvl="2"/>
            <a:r>
              <a:rPr lang="en-US" dirty="0" smtClean="0"/>
              <a:t>Undergo a title change after 1902</a:t>
            </a:r>
            <a:endParaRPr lang="en-US" dirty="0"/>
          </a:p>
        </p:txBody>
      </p:sp>
      <p:sp>
        <p:nvSpPr>
          <p:cNvPr id="3" name="Title 2"/>
          <p:cNvSpPr>
            <a:spLocks noGrp="1"/>
          </p:cNvSpPr>
          <p:nvPr>
            <p:ph type="title"/>
          </p:nvPr>
        </p:nvSpPr>
        <p:spPr/>
        <p:txBody>
          <a:bodyPr/>
          <a:lstStyle/>
          <a:p>
            <a:r>
              <a:rPr lang="en-US" sz="3600" dirty="0" smtClean="0"/>
              <a:t>Why so few Brown Backs?</a:t>
            </a:r>
            <a:endParaRPr lang="en-US" sz="3600" dirty="0"/>
          </a:p>
        </p:txBody>
      </p:sp>
      <p:sp>
        <p:nvSpPr>
          <p:cNvPr id="4" name="Slide Number Placeholder 3"/>
          <p:cNvSpPr>
            <a:spLocks noGrp="1"/>
          </p:cNvSpPr>
          <p:nvPr>
            <p:ph type="sldNum" sz="quarter" idx="12"/>
          </p:nvPr>
        </p:nvSpPr>
        <p:spPr/>
        <p:txBody>
          <a:bodyPr/>
          <a:lstStyle/>
          <a:p>
            <a:fld id="{27474D12-9939-4D11-B012-CF6269ED10D0}" type="slidenum">
              <a:rPr lang="en-US" smtClean="0"/>
              <a:t>81</a:t>
            </a:fld>
            <a:endParaRPr lang="en-US"/>
          </a:p>
        </p:txBody>
      </p:sp>
    </p:spTree>
    <p:extLst>
      <p:ext uri="{BB962C8B-B14F-4D97-AF65-F5344CB8AC3E}">
        <p14:creationId xmlns:p14="http://schemas.microsoft.com/office/powerpoint/2010/main" val="311351027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a:t>
            </a:r>
            <a:endParaRPr lang="en-US" dirty="0"/>
          </a:p>
        </p:txBody>
      </p:sp>
      <p:sp>
        <p:nvSpPr>
          <p:cNvPr id="3" name="Text Placeholder 2"/>
          <p:cNvSpPr>
            <a:spLocks noGrp="1"/>
          </p:cNvSpPr>
          <p:nvPr>
            <p:ph type="body" idx="1"/>
          </p:nvPr>
        </p:nvSpPr>
        <p:spPr/>
        <p:txBody>
          <a:bodyPr/>
          <a:lstStyle/>
          <a:p>
            <a:r>
              <a:rPr lang="en-US" dirty="0" smtClean="0"/>
              <a:t>Type Notes!</a:t>
            </a:r>
            <a:endParaRPr lang="en-US" dirty="0"/>
          </a:p>
        </p:txBody>
      </p:sp>
      <p:sp>
        <p:nvSpPr>
          <p:cNvPr id="4" name="Slide Number Placeholder 3"/>
          <p:cNvSpPr>
            <a:spLocks noGrp="1"/>
          </p:cNvSpPr>
          <p:nvPr>
            <p:ph type="sldNum" sz="quarter" idx="12"/>
          </p:nvPr>
        </p:nvSpPr>
        <p:spPr/>
        <p:txBody>
          <a:bodyPr/>
          <a:lstStyle/>
          <a:p>
            <a:fld id="{27474D12-9939-4D11-B012-CF6269ED10D0}" type="slidenum">
              <a:rPr lang="en-US" smtClean="0"/>
              <a:t>82</a:t>
            </a:fld>
            <a:endParaRPr lang="en-US"/>
          </a:p>
        </p:txBody>
      </p:sp>
    </p:spTree>
    <p:extLst>
      <p:ext uri="{BB962C8B-B14F-4D97-AF65-F5344CB8AC3E}">
        <p14:creationId xmlns:p14="http://schemas.microsoft.com/office/powerpoint/2010/main" val="209634059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Research Pre-1903 LSRNs</a:t>
            </a:r>
          </a:p>
          <a:p>
            <a:pPr lvl="1"/>
            <a:r>
              <a:rPr lang="en-US" dirty="0" smtClean="0"/>
              <a:t>Catalog each font</a:t>
            </a:r>
          </a:p>
          <a:p>
            <a:pPr lvl="1"/>
            <a:r>
              <a:rPr lang="en-US" dirty="0" smtClean="0"/>
              <a:t>May find some distinction for replacements</a:t>
            </a:r>
          </a:p>
          <a:p>
            <a:r>
              <a:rPr lang="en-US" dirty="0" smtClean="0"/>
              <a:t>Type Notes</a:t>
            </a:r>
          </a:p>
          <a:p>
            <a:pPr lvl="1"/>
            <a:r>
              <a:rPr lang="en-US" dirty="0" smtClean="0"/>
              <a:t>1903 – 1910 for Pre-Star Replacements</a:t>
            </a:r>
          </a:p>
          <a:p>
            <a:pPr lvl="1"/>
            <a:r>
              <a:rPr lang="en-US" dirty="0" smtClean="0"/>
              <a:t>1914 – 1915 for Pre-Star FRN Replacements</a:t>
            </a:r>
            <a:endParaRPr lang="en-US" dirty="0"/>
          </a:p>
        </p:txBody>
      </p:sp>
      <p:sp>
        <p:nvSpPr>
          <p:cNvPr id="3" name="Title 2"/>
          <p:cNvSpPr>
            <a:spLocks noGrp="1"/>
          </p:cNvSpPr>
          <p:nvPr>
            <p:ph type="title"/>
          </p:nvPr>
        </p:nvSpPr>
        <p:spPr/>
        <p:txBody>
          <a:bodyPr/>
          <a:lstStyle/>
          <a:p>
            <a:r>
              <a:rPr lang="en-US" sz="3600" dirty="0" smtClean="0"/>
              <a:t>Non-Star Replacements</a:t>
            </a:r>
            <a:endParaRPr lang="en-US" sz="3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3657600"/>
            <a:ext cx="6496717" cy="2873121"/>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27474D12-9939-4D11-B012-CF6269ED10D0}" type="slidenum">
              <a:rPr lang="en-US" smtClean="0"/>
              <a:t>83</a:t>
            </a:fld>
            <a:endParaRPr lang="en-US"/>
          </a:p>
        </p:txBody>
      </p:sp>
    </p:spTree>
    <p:extLst>
      <p:ext uri="{BB962C8B-B14F-4D97-AF65-F5344CB8AC3E}">
        <p14:creationId xmlns:p14="http://schemas.microsoft.com/office/powerpoint/2010/main" val="49698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 calcmode="lin" valueType="num">
                                      <p:cBhvr additive="base">
                                        <p:cTn id="1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 calcmode="lin" valueType="num">
                                      <p:cBhvr additive="base">
                                        <p:cTn id="1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 calcmode="lin" valueType="num">
                                      <p:cBhvr additive="base">
                                        <p:cTn id="20"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Pre-Star Replacement</a:t>
            </a:r>
            <a:endParaRPr lang="en-US" sz="36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2590800"/>
            <a:ext cx="7229209" cy="3122676"/>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27474D12-9939-4D11-B012-CF6269ED10D0}" type="slidenum">
              <a:rPr lang="en-US" smtClean="0"/>
              <a:t>84</a:t>
            </a:fld>
            <a:endParaRPr lang="en-US"/>
          </a:p>
        </p:txBody>
      </p:sp>
    </p:spTree>
    <p:extLst>
      <p:ext uri="{BB962C8B-B14F-4D97-AF65-F5344CB8AC3E}">
        <p14:creationId xmlns:p14="http://schemas.microsoft.com/office/powerpoint/2010/main" val="349773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t>Pre-Star Replacement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2514600"/>
            <a:ext cx="7625172" cy="314706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27474D12-9939-4D11-B012-CF6269ED10D0}" type="slidenum">
              <a:rPr lang="en-US" smtClean="0"/>
              <a:t>85</a:t>
            </a:fld>
            <a:endParaRPr lang="en-US"/>
          </a:p>
        </p:txBody>
      </p:sp>
    </p:spTree>
    <p:extLst>
      <p:ext uri="{BB962C8B-B14F-4D97-AF65-F5344CB8AC3E}">
        <p14:creationId xmlns:p14="http://schemas.microsoft.com/office/powerpoint/2010/main" val="395627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Pre-Star 1914 FRN Replacement</a:t>
            </a:r>
            <a:endParaRPr lang="en-US" sz="3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2438400"/>
            <a:ext cx="7412018" cy="3083052"/>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27474D12-9939-4D11-B012-CF6269ED10D0}" type="slidenum">
              <a:rPr lang="en-US" smtClean="0"/>
              <a:t>86</a:t>
            </a:fld>
            <a:endParaRPr lang="en-US"/>
          </a:p>
        </p:txBody>
      </p:sp>
    </p:spTree>
    <p:extLst>
      <p:ext uri="{BB962C8B-B14F-4D97-AF65-F5344CB8AC3E}">
        <p14:creationId xmlns:p14="http://schemas.microsoft.com/office/powerpoint/2010/main" val="129302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t>Pre-Star 1914 FRN Replacement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5334000"/>
            <a:ext cx="2786743" cy="60960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2799" y="6019800"/>
            <a:ext cx="2786743" cy="60960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7870" y="2209800"/>
            <a:ext cx="6824472" cy="292608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27474D12-9939-4D11-B012-CF6269ED10D0}" type="slidenum">
              <a:rPr lang="en-US" smtClean="0"/>
              <a:t>87</a:t>
            </a:fld>
            <a:endParaRPr lang="en-US"/>
          </a:p>
        </p:txBody>
      </p:sp>
    </p:spTree>
    <p:extLst>
      <p:ext uri="{BB962C8B-B14F-4D97-AF65-F5344CB8AC3E}">
        <p14:creationId xmlns:p14="http://schemas.microsoft.com/office/powerpoint/2010/main" val="349623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 presetClass="entr" presetSubtype="4"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par>
                          <p:cTn id="15" fill="hold">
                            <p:stCondLst>
                              <p:cond delay="2500"/>
                            </p:stCondLst>
                            <p:childTnLst>
                              <p:par>
                                <p:cTn id="16" presetID="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Text Placeholder 2"/>
          <p:cNvSpPr>
            <a:spLocks noGrp="1"/>
          </p:cNvSpPr>
          <p:nvPr>
            <p:ph type="body" idx="1"/>
          </p:nvPr>
        </p:nvSpPr>
        <p:spPr/>
        <p:txBody>
          <a:bodyPr/>
          <a:lstStyle/>
          <a:p>
            <a:r>
              <a:rPr lang="en-US" dirty="0" smtClean="0"/>
              <a:t>Get your handouts before you leave!</a:t>
            </a:r>
            <a:endParaRPr lang="en-US" dirty="0"/>
          </a:p>
        </p:txBody>
      </p:sp>
      <p:sp>
        <p:nvSpPr>
          <p:cNvPr id="4" name="Slide Number Placeholder 3"/>
          <p:cNvSpPr>
            <a:spLocks noGrp="1"/>
          </p:cNvSpPr>
          <p:nvPr>
            <p:ph type="sldNum" sz="quarter" idx="12"/>
          </p:nvPr>
        </p:nvSpPr>
        <p:spPr/>
        <p:txBody>
          <a:bodyPr/>
          <a:lstStyle/>
          <a:p>
            <a:fld id="{27474D12-9939-4D11-B012-CF6269ED10D0}" type="slidenum">
              <a:rPr lang="en-US" smtClean="0"/>
              <a:t>88</a:t>
            </a:fld>
            <a:endParaRPr lang="en-US"/>
          </a:p>
        </p:txBody>
      </p:sp>
    </p:spTree>
    <p:extLst>
      <p:ext uri="{BB962C8B-B14F-4D97-AF65-F5344CB8AC3E}">
        <p14:creationId xmlns:p14="http://schemas.microsoft.com/office/powerpoint/2010/main" val="170277441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sz="1000" dirty="0" smtClean="0"/>
              <a:t>References:</a:t>
            </a:r>
          </a:p>
          <a:p>
            <a:endParaRPr lang="en-US" sz="1000" dirty="0" smtClean="0"/>
          </a:p>
          <a:p>
            <a:r>
              <a:rPr lang="en-US" sz="1000" dirty="0" smtClean="0"/>
              <a:t>Bureau </a:t>
            </a:r>
            <a:r>
              <a:rPr lang="en-US" sz="1000" dirty="0"/>
              <a:t>of Engraving and Printing, 1914, Central correspondence files of the Bureau of Engraving and Printing, Record Group 318, locator 450/79/10/5 box 13, national currency, defective: U. S. National Archives, College Park, MD</a:t>
            </a:r>
          </a:p>
          <a:p>
            <a:endParaRPr lang="en-US" sz="1000" dirty="0"/>
          </a:p>
          <a:p>
            <a:r>
              <a:rPr lang="en-US" sz="1000" dirty="0" smtClean="0"/>
              <a:t>Google </a:t>
            </a:r>
            <a:r>
              <a:rPr lang="en-US" sz="1000" dirty="0"/>
              <a:t>Patents website:  http://www.google.com/patents/US155765 (accessed January 1, 2013).</a:t>
            </a:r>
          </a:p>
          <a:p>
            <a:endParaRPr lang="en-US" sz="1000" dirty="0"/>
          </a:p>
          <a:p>
            <a:r>
              <a:rPr lang="en-US" sz="1000" dirty="0"/>
              <a:t>Heritage Auction Archives website:  ha.com</a:t>
            </a:r>
          </a:p>
          <a:p>
            <a:endParaRPr lang="en-US" sz="1000" dirty="0"/>
          </a:p>
          <a:p>
            <a:r>
              <a:rPr lang="en-US" sz="1000" dirty="0" err="1"/>
              <a:t>Huntoon</a:t>
            </a:r>
            <a:r>
              <a:rPr lang="en-US" sz="1000" dirty="0"/>
              <a:t>, Peter. United States Large Size National Bank Notes. Laramie, WY: The Society of Paper Money Collectors, 1995</a:t>
            </a:r>
            <a:r>
              <a:rPr lang="en-US" sz="1000" dirty="0" smtClean="0"/>
              <a:t>.</a:t>
            </a:r>
          </a:p>
          <a:p>
            <a:endParaRPr lang="en-US" sz="1000" dirty="0"/>
          </a:p>
          <a:p>
            <a:r>
              <a:rPr lang="en-US" sz="1000" dirty="0"/>
              <a:t>Johnson, Frances Benjamin, photographer.  “[Women operating machinery at the Bureau of Engraving and Printing]”  Photograph.  Washington, D.C.: 1889 or 1890.  From Library of Congress: </a:t>
            </a:r>
            <a:r>
              <a:rPr lang="en-US" sz="1000" i="1" dirty="0"/>
              <a:t>Digital </a:t>
            </a:r>
            <a:r>
              <a:rPr lang="en-US" sz="1000" i="1" dirty="0" smtClean="0"/>
              <a:t>Collections.</a:t>
            </a:r>
            <a:r>
              <a:rPr lang="en-US" sz="1000" dirty="0"/>
              <a:t> </a:t>
            </a:r>
            <a:r>
              <a:rPr lang="en-US" sz="1000" dirty="0" smtClean="0"/>
              <a:t> http</a:t>
            </a:r>
            <a:r>
              <a:rPr lang="en-US" sz="1000" dirty="0"/>
              <a:t>://www.loc.gov/pictures/item/96501566</a:t>
            </a:r>
            <a:r>
              <a:rPr lang="en-US" sz="1000" dirty="0" smtClean="0"/>
              <a:t>/ (</a:t>
            </a:r>
            <a:r>
              <a:rPr lang="en-US" sz="1000" dirty="0"/>
              <a:t>accessed January 1, 2013</a:t>
            </a:r>
            <a:r>
              <a:rPr lang="en-US" sz="1000" dirty="0" smtClean="0"/>
              <a:t>).</a:t>
            </a:r>
          </a:p>
          <a:p>
            <a:endParaRPr lang="en-US" sz="1000" dirty="0"/>
          </a:p>
          <a:p>
            <a:r>
              <a:rPr lang="en-US" sz="1000" dirty="0"/>
              <a:t>Johnson, Frances Benjamin, photographer.  </a:t>
            </a:r>
            <a:r>
              <a:rPr lang="en-US" sz="1000" dirty="0" smtClean="0"/>
              <a:t>“Bureau </a:t>
            </a:r>
            <a:r>
              <a:rPr lang="en-US" sz="1000" dirty="0"/>
              <a:t>of Engraving and </a:t>
            </a:r>
            <a:r>
              <a:rPr lang="en-US" sz="1000" dirty="0" smtClean="0"/>
              <a:t>Printing, Wash., D.C.”  </a:t>
            </a:r>
            <a:r>
              <a:rPr lang="en-US" sz="1000" dirty="0"/>
              <a:t>Photograph.  Washington, D.C.: </a:t>
            </a:r>
            <a:r>
              <a:rPr lang="en-US" sz="1000" dirty="0" smtClean="0"/>
              <a:t>c1889.  </a:t>
            </a:r>
            <a:r>
              <a:rPr lang="en-US" sz="1000" dirty="0"/>
              <a:t>From Library of Congress: </a:t>
            </a:r>
            <a:r>
              <a:rPr lang="en-US" sz="1000" i="1" dirty="0"/>
              <a:t>Digital </a:t>
            </a:r>
            <a:r>
              <a:rPr lang="en-US" sz="1000" i="1" dirty="0" smtClean="0"/>
              <a:t>Collections.</a:t>
            </a:r>
            <a:r>
              <a:rPr lang="en-US" sz="1000" dirty="0" smtClean="0"/>
              <a:t>  http</a:t>
            </a:r>
            <a:r>
              <a:rPr lang="en-US" sz="1000" dirty="0"/>
              <a:t>://www.loc.gov/pictures/item/96502941</a:t>
            </a:r>
            <a:r>
              <a:rPr lang="en-US" sz="1000" dirty="0" smtClean="0"/>
              <a:t>/ </a:t>
            </a:r>
            <a:r>
              <a:rPr lang="en-US" sz="1000" dirty="0"/>
              <a:t>(accessed January 1, 2013</a:t>
            </a:r>
            <a:r>
              <a:rPr lang="en-US" sz="1000" dirty="0" smtClean="0"/>
              <a:t>).</a:t>
            </a:r>
          </a:p>
          <a:p>
            <a:endParaRPr lang="en-US" sz="1000" dirty="0"/>
          </a:p>
          <a:p>
            <a:r>
              <a:rPr lang="en-US" sz="1000" dirty="0" smtClean="0"/>
              <a:t>Meredith, William  M.  The Making of Government Securities.  Washington, D.C.:  Bureau of Engraving and Printing, 1904.</a:t>
            </a:r>
            <a:endParaRPr lang="en-US" sz="1000" dirty="0"/>
          </a:p>
          <a:p>
            <a:endParaRPr lang="en-US" sz="1000" dirty="0"/>
          </a:p>
          <a:p>
            <a:r>
              <a:rPr lang="en-US" sz="1000" dirty="0"/>
              <a:t>National Currency Foundation website:  nbncenus.com</a:t>
            </a:r>
          </a:p>
          <a:p>
            <a:endParaRPr lang="en-US" sz="1000" dirty="0"/>
          </a:p>
          <a:p>
            <a:r>
              <a:rPr lang="en-US" sz="1000" dirty="0"/>
              <a:t>Underwood &amp; Underwood, photographer. “[Woman operating machinery at the Bureau of Engraving and Printing]”  Photograph.  Washington, D.C.: c1908.  From Library of Congress: Digital Collections.  http://www.loc.gov/pictures/item/2006692626/ (accessed January 1, 2013</a:t>
            </a:r>
            <a:r>
              <a:rPr lang="en-US" sz="1000" dirty="0" smtClean="0"/>
              <a:t>).</a:t>
            </a:r>
          </a:p>
          <a:p>
            <a:endParaRPr lang="en-US" sz="1000" dirty="0"/>
          </a:p>
          <a:p>
            <a:r>
              <a:rPr lang="en-US" sz="1000" dirty="0"/>
              <a:t>U.S. Treasury Department, 1903, Annual Report of the Director of the Bureau of Engraving and Printing: U.S. Government Printing Office.</a:t>
            </a:r>
          </a:p>
          <a:p>
            <a:endParaRPr lang="en-US" sz="1000" dirty="0"/>
          </a:p>
          <a:p>
            <a:endParaRPr lang="en-US" sz="1000" dirty="0"/>
          </a:p>
        </p:txBody>
      </p:sp>
      <p:sp>
        <p:nvSpPr>
          <p:cNvPr id="3" name="Title 2"/>
          <p:cNvSpPr>
            <a:spLocks noGrp="1"/>
          </p:cNvSpPr>
          <p:nvPr>
            <p:ph type="title"/>
          </p:nvPr>
        </p:nvSpPr>
        <p:spPr/>
        <p:txBody>
          <a:bodyPr/>
          <a:lstStyle/>
          <a:p>
            <a:r>
              <a:rPr lang="en-US" dirty="0" smtClean="0"/>
              <a:t>The End</a:t>
            </a:r>
            <a:endParaRPr lang="en-US" dirty="0"/>
          </a:p>
        </p:txBody>
      </p:sp>
      <p:sp>
        <p:nvSpPr>
          <p:cNvPr id="4" name="Slide Number Placeholder 3"/>
          <p:cNvSpPr>
            <a:spLocks noGrp="1"/>
          </p:cNvSpPr>
          <p:nvPr>
            <p:ph type="sldNum" sz="quarter" idx="12"/>
          </p:nvPr>
        </p:nvSpPr>
        <p:spPr/>
        <p:txBody>
          <a:bodyPr/>
          <a:lstStyle/>
          <a:p>
            <a:fld id="{27474D12-9939-4D11-B012-CF6269ED10D0}" type="slidenum">
              <a:rPr lang="en-US" smtClean="0"/>
              <a:t>89</a:t>
            </a:fld>
            <a:endParaRPr lang="en-US"/>
          </a:p>
        </p:txBody>
      </p:sp>
    </p:spTree>
    <p:extLst>
      <p:ext uri="{BB962C8B-B14F-4D97-AF65-F5344CB8AC3E}">
        <p14:creationId xmlns:p14="http://schemas.microsoft.com/office/powerpoint/2010/main" val="30149828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Single Action </a:t>
            </a:r>
            <a:r>
              <a:rPr lang="en-US" sz="3600" dirty="0"/>
              <a:t>M</a:t>
            </a:r>
            <a:r>
              <a:rPr lang="en-US" sz="3600" dirty="0" smtClean="0"/>
              <a:t>achine</a:t>
            </a:r>
            <a:endParaRPr lang="en-US" sz="36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2438400"/>
            <a:ext cx="3072004" cy="3597384"/>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27474D12-9939-4D11-B012-CF6269ED10D0}" type="slidenum">
              <a:rPr lang="en-US" smtClean="0"/>
              <a:t>9</a:t>
            </a:fld>
            <a:endParaRPr lang="en-US"/>
          </a:p>
        </p:txBody>
      </p:sp>
    </p:spTree>
    <p:extLst>
      <p:ext uri="{BB962C8B-B14F-4D97-AF65-F5344CB8AC3E}">
        <p14:creationId xmlns:p14="http://schemas.microsoft.com/office/powerpoint/2010/main" val="287059423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Hardcover</Template>
  <TotalTime>3026</TotalTime>
  <Words>3352</Words>
  <Application>Microsoft Office PowerPoint</Application>
  <PresentationFormat>On-screen Show (4:3)</PresentationFormat>
  <Paragraphs>674</Paragraphs>
  <Slides>89</Slides>
  <Notes>89</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Hardcover</vt:lpstr>
      <vt:lpstr>Large Size Replacement National Bank Notes, 1903-1920</vt:lpstr>
      <vt:lpstr>Large Size Replacement Nationals</vt:lpstr>
      <vt:lpstr>Background</vt:lpstr>
      <vt:lpstr>BEP:  Printer of Perfection</vt:lpstr>
      <vt:lpstr>BEP:  Printer of Perfection</vt:lpstr>
      <vt:lpstr>Numbering Technology at BEP</vt:lpstr>
      <vt:lpstr>PowerPoint Presentation</vt:lpstr>
      <vt:lpstr>PowerPoint Presentation</vt:lpstr>
      <vt:lpstr>Single Action Machine</vt:lpstr>
      <vt:lpstr>The Finished Product</vt:lpstr>
      <vt:lpstr>Numbering Nationals</vt:lpstr>
      <vt:lpstr>Sometime after 1900, the serial number fonts changed</vt:lpstr>
      <vt:lpstr>When did the changeover occur?</vt:lpstr>
      <vt:lpstr>PowerPoint Presentation</vt:lpstr>
      <vt:lpstr>Why did the fonts change?</vt:lpstr>
      <vt:lpstr>New Numbering Machines</vt:lpstr>
      <vt:lpstr>Another Innovation by James Smith</vt:lpstr>
      <vt:lpstr>PowerPoint Presentation</vt:lpstr>
      <vt:lpstr>PowerPoint Presentation</vt:lpstr>
      <vt:lpstr>PowerPoint Presentation</vt:lpstr>
      <vt:lpstr>Type Notes, too!</vt:lpstr>
      <vt:lpstr>Evolution of Numbering Technology at BEP</vt:lpstr>
      <vt:lpstr>But Wait!</vt:lpstr>
      <vt:lpstr>How common are these exceptions?</vt:lpstr>
      <vt:lpstr>Out of 2500 Red Seals</vt:lpstr>
      <vt:lpstr>Out of 2500 Red Seals</vt:lpstr>
      <vt:lpstr>Out of 2500 Red Seals</vt:lpstr>
      <vt:lpstr>Out of 2500 Red Seals</vt:lpstr>
      <vt:lpstr>Out of 2500 Red Seals</vt:lpstr>
      <vt:lpstr>Out of 2500 Red Seals</vt:lpstr>
      <vt:lpstr>Sometimes low tech solutions are best</vt:lpstr>
      <vt:lpstr>PowerPoint Presentation</vt:lpstr>
      <vt:lpstr>End of the Era</vt:lpstr>
      <vt:lpstr>Tale of Two Errors</vt:lpstr>
      <vt:lpstr>Tale of Two Errors</vt:lpstr>
      <vt:lpstr>How to Identify LSRNs</vt:lpstr>
      <vt:lpstr>Identification</vt:lpstr>
      <vt:lpstr>Identification</vt:lpstr>
      <vt:lpstr>1882 Brown Backs</vt:lpstr>
      <vt:lpstr>Brown Back  Treasury Serial Number Sequences</vt:lpstr>
      <vt:lpstr>Use Geographical Letters to Filter</vt:lpstr>
      <vt:lpstr>This is a test!</vt:lpstr>
      <vt:lpstr>Is this a replacement?</vt:lpstr>
      <vt:lpstr>No.</vt:lpstr>
      <vt:lpstr>Is this a replacement?</vt:lpstr>
      <vt:lpstr>No.</vt:lpstr>
      <vt:lpstr>Is this a replacement?</vt:lpstr>
      <vt:lpstr>No.</vt:lpstr>
      <vt:lpstr>Is this a replacement?</vt:lpstr>
      <vt:lpstr>Yes!</vt:lpstr>
      <vt:lpstr>Matching Run and Plate Positions</vt:lpstr>
      <vt:lpstr>The Ultimate Replacement?</vt:lpstr>
      <vt:lpstr>Is this a replacement?</vt:lpstr>
      <vt:lpstr>Yes!</vt:lpstr>
      <vt:lpstr>PowerPoint Presentation</vt:lpstr>
      <vt:lpstr>1902 Red Seals</vt:lpstr>
      <vt:lpstr>Is this a replacement?</vt:lpstr>
      <vt:lpstr>No.</vt:lpstr>
      <vt:lpstr>Is this a replacement?</vt:lpstr>
      <vt:lpstr>Yes!</vt:lpstr>
      <vt:lpstr>PowerPoint Presentation</vt:lpstr>
      <vt:lpstr>1882 Date Backs</vt:lpstr>
      <vt:lpstr>PowerPoint Presentation</vt:lpstr>
      <vt:lpstr>1902 Date Backs</vt:lpstr>
      <vt:lpstr>PowerPoint Presentation</vt:lpstr>
      <vt:lpstr>1882 Value Backs</vt:lpstr>
      <vt:lpstr>1902 Plain Backs</vt:lpstr>
      <vt:lpstr>1902 Plain Backs</vt:lpstr>
      <vt:lpstr>1902 Plain Backs</vt:lpstr>
      <vt:lpstr>Diagnostics</vt:lpstr>
      <vt:lpstr>Statistics</vt:lpstr>
      <vt:lpstr>LSRNs Documented</vt:lpstr>
      <vt:lpstr>How many are out there?</vt:lpstr>
      <vt:lpstr>Inverted Rarity</vt:lpstr>
      <vt:lpstr>Why so many #1 notes?</vt:lpstr>
      <vt:lpstr>PowerPoint Presentation</vt:lpstr>
      <vt:lpstr>PowerPoint Presentation</vt:lpstr>
      <vt:lpstr>Non-Number One Notes</vt:lpstr>
      <vt:lpstr>PowerPoint Presentation</vt:lpstr>
      <vt:lpstr>PowerPoint Presentation</vt:lpstr>
      <vt:lpstr>Why so few Brown Backs?</vt:lpstr>
      <vt:lpstr>What’s Next?</vt:lpstr>
      <vt:lpstr>Non-Star Replacements</vt:lpstr>
      <vt:lpstr>Pre-Star Replacement</vt:lpstr>
      <vt:lpstr>Pre-Star Replacement</vt:lpstr>
      <vt:lpstr>Pre-Star 1914 FRN Replacement</vt:lpstr>
      <vt:lpstr>Pre-Star 1914 FRN Replacement</vt:lpstr>
      <vt:lpstr>Questions?</vt:lpstr>
      <vt:lpstr>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Large Size Replacement National Bank Notes, 1903-1920</dc:title>
  <dc:creator>Administrator</dc:creator>
  <cp:lastModifiedBy>Administrator</cp:lastModifiedBy>
  <cp:revision>208</cp:revision>
  <cp:lastPrinted>2013-05-09T19:48:30Z</cp:lastPrinted>
  <dcterms:created xsi:type="dcterms:W3CDTF">2013-01-31T16:13:37Z</dcterms:created>
  <dcterms:modified xsi:type="dcterms:W3CDTF">2013-05-28T14:05:16Z</dcterms:modified>
</cp:coreProperties>
</file>